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14"/>
  </p:notesMasterIdLst>
  <p:sldIdLst>
    <p:sldId id="265" r:id="rId2"/>
    <p:sldId id="277" r:id="rId3"/>
    <p:sldId id="271" r:id="rId4"/>
    <p:sldId id="294" r:id="rId5"/>
    <p:sldId id="296" r:id="rId6"/>
    <p:sldId id="295" r:id="rId7"/>
    <p:sldId id="272" r:id="rId8"/>
    <p:sldId id="269" r:id="rId9"/>
    <p:sldId id="297" r:id="rId10"/>
    <p:sldId id="299" r:id="rId11"/>
    <p:sldId id="292" r:id="rId12"/>
    <p:sldId id="293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mbria Math" panose="02040503050406030204" pitchFamily="18" charset="0"/>
      <p:regular r:id="rId19"/>
    </p:embeddedFont>
    <p:embeddedFont>
      <p:font typeface="Century Gothic" panose="020B0502020202020204" pitchFamily="34" charset="0"/>
      <p:regular r:id="rId20"/>
      <p:bold r:id="rId21"/>
      <p:italic r:id="rId22"/>
      <p:boldItalic r:id="rId23"/>
    </p:embeddedFont>
    <p:embeddedFont>
      <p:font typeface="David" panose="020E0502060401010101" pitchFamily="34" charset="-79"/>
      <p:regular r:id="rId24"/>
      <p:bold r:id="rId25"/>
    </p:embeddedFont>
    <p:embeddedFont>
      <p:font typeface="Garamond" panose="02020404030301010803" pitchFamily="18" charset="0"/>
      <p:regular r:id="rId26"/>
      <p:bold r:id="rId27"/>
      <p:italic r:id="rId28"/>
    </p:embeddedFont>
    <p:embeddedFont>
      <p:font typeface="Noto Sans Symbols" panose="020B0604020202020204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8" roundtripDataSignature="AMtx7mhI58t5XwYD78+w5nG9oxSMKmkp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7DF2"/>
    <a:srgbClr val="83D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0292" autoAdjust="0"/>
  </p:normalViewPr>
  <p:slideViewPr>
    <p:cSldViewPr snapToGrid="0">
      <p:cViewPr varScale="1">
        <p:scale>
          <a:sx n="103" d="100"/>
          <a:sy n="103" d="100"/>
        </p:scale>
        <p:origin x="10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E0642-C6EF-4368-A97A-085A3A600A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AFF6E-3432-464D-B027-C2B0EA19F9C6}" type="slidenum">
              <a:rPr lang="he-IL" smtClean="0">
                <a:latin typeface="David" panose="020E0502060401010101" pitchFamily="34" charset="-79"/>
                <a:cs typeface="David" panose="020E0502060401010101" pitchFamily="34" charset="-79"/>
              </a:rPr>
              <a:t>1</a:t>
            </a:fld>
            <a:endParaRPr lang="he-IL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00733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dirty="0"/>
              <a:t>Algorithmic stability is a concept from learning theory that expresses the degree to which changes to the input data (e.g., removal of a single data point) may affect the outputs of a regression algorithm. Knowing an algorithm’s stability properties is often useful for many downstream applications—for example, stability is known to lead to desirable generalization properties and predictive inference guarantees.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ABF15B-F56E-4B09-92D5-8D8BBDAAB4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AFF6E-3432-464D-B027-C2B0EA19F9C6}" type="slidenum">
              <a:rPr lang="he-IL" smtClean="0">
                <a:latin typeface="David" panose="020E0502060401010101" pitchFamily="34" charset="-79"/>
                <a:cs typeface="David" panose="020E0502060401010101" pitchFamily="34" charset="-79"/>
              </a:rPr>
              <a:t>2</a:t>
            </a:fld>
            <a:endParaRPr lang="he-IL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74231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להתמקד יותר במשמעות המבחן הנוכחי כקופסא שחורה ללא התייחסות למאפייני המודל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9673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entury Gothic"/>
              <a:buNone/>
              <a:defRPr sz="5400">
                <a:latin typeface="Garamond" panose="02020404030301010803" pitchFamily="18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4" name="Google Shape;44;p11"/>
          <p:cNvSpPr txBox="1"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  <a:latin typeface="Garamond" panose="02020404030301010803" pitchFamily="18" charset="0"/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45" name="Google Shape;45;p11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/>
          <p:nvPr/>
        </p:nvSpPr>
        <p:spPr>
          <a:xfrm>
            <a:off x="0" y="4323810"/>
            <a:ext cx="1744652" cy="778589"/>
          </a:xfrm>
          <a:custGeom>
            <a:avLst/>
            <a:gdLst/>
            <a:ahLst/>
            <a:cxnLst/>
            <a:rect l="l" t="t" r="r" b="b"/>
            <a:pathLst>
              <a:path w="372" h="166" extrusionOk="0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531812" y="4529540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aption">
  <p:cSld name="Title and Caption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800"/>
              <a:buFont typeface="Century Gothic"/>
              <a:buNone/>
              <a:defRPr sz="4800" b="0" cap="none">
                <a:latin typeface="Garamond" panose="02020404030301010803" pitchFamily="18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0" name="Google Shape;110;p20"/>
          <p:cNvSpPr txBox="1"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95959"/>
                </a:solidFill>
                <a:latin typeface="Garamond" panose="02020404030301010803" pitchFamily="18" charset="0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111" name="Google Shape;111;p20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/>
          <p:nvPr/>
        </p:nvSpPr>
        <p:spPr>
          <a:xfrm rot="10800000" flipH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14" name="Google Shape;114;p20"/>
          <p:cNvSpPr txBox="1">
            <a:spLocks noGrp="1"/>
          </p:cNvSpPr>
          <p:nvPr>
            <p:ph type="sldNum" idx="12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with Caption">
  <p:cSld name="Quote with Caption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800"/>
              <a:buFont typeface="Century Gothic"/>
              <a:buNone/>
              <a:defRPr sz="4800" b="0" cap="none">
                <a:latin typeface="Garamond" panose="02020404030301010803" pitchFamily="18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body" idx="1"/>
          </p:nvPr>
        </p:nvSpPr>
        <p:spPr>
          <a:xfrm>
            <a:off x="3275012" y="3505200"/>
            <a:ext cx="753655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 sz="1600">
                <a:solidFill>
                  <a:srgbClr val="7F7F7F"/>
                </a:solidFill>
                <a:latin typeface="Garamond" panose="02020404030301010803" pitchFamily="18" charset="0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 dirty="0"/>
          </a:p>
        </p:txBody>
      </p:sp>
      <p:sp>
        <p:nvSpPr>
          <p:cNvPr id="118" name="Google Shape;118;p21"/>
          <p:cNvSpPr txBox="1">
            <a:spLocks noGrp="1"/>
          </p:cNvSpPr>
          <p:nvPr>
            <p:ph type="body" idx="2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95959"/>
                </a:solidFill>
                <a:latin typeface="Garamond" panose="02020404030301010803" pitchFamily="18" charset="0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119" name="Google Shape;119;p21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1"/>
          <p:cNvSpPr/>
          <p:nvPr/>
        </p:nvSpPr>
        <p:spPr>
          <a:xfrm rot="10800000" flipH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22" name="Google Shape;122;p21"/>
          <p:cNvSpPr txBox="1">
            <a:spLocks noGrp="1"/>
          </p:cNvSpPr>
          <p:nvPr>
            <p:ph type="sldNum" idx="12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" name="Google Shape;123;p21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solidFill>
                  <a:schemeClr val="accent1"/>
                </a:solidFill>
                <a:latin typeface="David" panose="020E0502060401010101" pitchFamily="34" charset="-79"/>
                <a:ea typeface="Arial"/>
                <a:cs typeface="David" panose="020E0502060401010101" pitchFamily="34" charset="-79"/>
                <a:sym typeface="Arial"/>
              </a:rPr>
              <a:t>“</a:t>
            </a:r>
            <a:endParaRPr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24" name="Google Shape;124;p21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solidFill>
                  <a:schemeClr val="accent1"/>
                </a:solidFill>
                <a:latin typeface="David" panose="020E0502060401010101" pitchFamily="34" charset="-79"/>
                <a:ea typeface="Arial"/>
                <a:cs typeface="David" panose="020E0502060401010101" pitchFamily="34" charset="-79"/>
                <a:sym typeface="Arial"/>
              </a:rPr>
              <a:t>”</a:t>
            </a:r>
            <a:endParaRPr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ame Card">
  <p:cSld name="Name Car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800"/>
              <a:buFont typeface="Century Gothic"/>
              <a:buNone/>
              <a:defRPr sz="4800" b="0">
                <a:latin typeface="Garamond" panose="02020404030301010803" pitchFamily="18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7" name="Google Shape;127;p22"/>
          <p:cNvSpPr txBox="1">
            <a:spLocks noGrp="1"/>
          </p:cNvSpPr>
          <p:nvPr>
            <p:ph type="body" idx="1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  <a:latin typeface="Garamond" panose="02020404030301010803" pitchFamily="18" charset="0"/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 dirty="0"/>
          </a:p>
        </p:txBody>
      </p:sp>
      <p:sp>
        <p:nvSpPr>
          <p:cNvPr id="128" name="Google Shape;128;p22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2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31" name="Google Shape;131;p22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Name Card">
  <p:cSld name="Quote Name Card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800"/>
              <a:buFont typeface="Century Gothic"/>
              <a:buNone/>
              <a:defRPr sz="4800" b="0" cap="none">
                <a:latin typeface="Garamond" panose="02020404030301010803" pitchFamily="18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4" name="Google Shape;134;p23"/>
          <p:cNvSpPr txBox="1">
            <a:spLocks noGrp="1"/>
          </p:cNvSpPr>
          <p:nvPr>
            <p:ph type="body" idx="1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Font typeface="Century Gothic"/>
              <a:buNone/>
              <a:defRPr sz="2400">
                <a:solidFill>
                  <a:schemeClr val="accent1"/>
                </a:solidFill>
                <a:latin typeface="Garamond" panose="02020404030301010803" pitchFamily="18" charset="0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 dirty="0"/>
          </a:p>
        </p:txBody>
      </p:sp>
      <p:sp>
        <p:nvSpPr>
          <p:cNvPr id="135" name="Google Shape;135;p23"/>
          <p:cNvSpPr txBox="1">
            <a:spLocks noGrp="1"/>
          </p:cNvSpPr>
          <p:nvPr>
            <p:ph type="body" idx="2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  <a:latin typeface="Garamond" panose="02020404030301010803" pitchFamily="18" charset="0"/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 dirty="0"/>
          </a:p>
        </p:txBody>
      </p:sp>
      <p:sp>
        <p:nvSpPr>
          <p:cNvPr id="136" name="Google Shape;136;p23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3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39" name="Google Shape;139;p23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" name="Google Shape;140;p2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solidFill>
                  <a:schemeClr val="accent1"/>
                </a:solidFill>
                <a:latin typeface="David" panose="020E0502060401010101" pitchFamily="34" charset="-79"/>
                <a:ea typeface="Arial"/>
                <a:cs typeface="David" panose="020E0502060401010101" pitchFamily="34" charset="-79"/>
                <a:sym typeface="Arial"/>
              </a:rPr>
              <a:t>“</a:t>
            </a:r>
            <a:endParaRPr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41" name="Google Shape;141;p23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solidFill>
                  <a:schemeClr val="accent1"/>
                </a:solidFill>
                <a:latin typeface="David" panose="020E0502060401010101" pitchFamily="34" charset="-79"/>
                <a:ea typeface="Arial"/>
                <a:cs typeface="David" panose="020E0502060401010101" pitchFamily="34" charset="-79"/>
                <a:sym typeface="Arial"/>
              </a:rPr>
              <a:t>”</a:t>
            </a:r>
            <a:endParaRPr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rue or False">
  <p:cSld name="True or False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800"/>
              <a:buFont typeface="Century Gothic"/>
              <a:buNone/>
              <a:defRPr sz="4800" b="0">
                <a:latin typeface="Garamond" panose="02020404030301010803" pitchFamily="18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4" name="Google Shape;144;p24"/>
          <p:cNvSpPr txBox="1">
            <a:spLocks noGrp="1"/>
          </p:cNvSpPr>
          <p:nvPr>
            <p:ph type="body" idx="1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Font typeface="Century Gothic"/>
              <a:buNone/>
              <a:defRPr sz="2400">
                <a:solidFill>
                  <a:schemeClr val="accent1"/>
                </a:solidFill>
                <a:latin typeface="Garamond" panose="02020404030301010803" pitchFamily="18" charset="0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 dirty="0"/>
          </a:p>
        </p:txBody>
      </p:sp>
      <p:sp>
        <p:nvSpPr>
          <p:cNvPr id="145" name="Google Shape;145;p24"/>
          <p:cNvSpPr txBox="1">
            <a:spLocks noGrp="1"/>
          </p:cNvSpPr>
          <p:nvPr>
            <p:ph type="body" idx="2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  <a:latin typeface="Garamond" panose="02020404030301010803" pitchFamily="18" charset="0"/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 dirty="0"/>
          </a:p>
        </p:txBody>
      </p:sp>
      <p:sp>
        <p:nvSpPr>
          <p:cNvPr id="146" name="Google Shape;146;p24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4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49" name="Google Shape;149;p24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Vertical Text" type="vertTx">
  <p:cSld name="VERTICAL_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>
                <a:latin typeface="Garamond" panose="02020404030301010803" pitchFamily="18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2" name="Google Shape;152;p25"/>
          <p:cNvSpPr txBox="1">
            <a:spLocks noGrp="1"/>
          </p:cNvSpPr>
          <p:nvPr>
            <p:ph type="body" idx="1"/>
          </p:nvPr>
        </p:nvSpPr>
        <p:spPr>
          <a:xfrm rot="5400000">
            <a:off x="5103812" y="-381000"/>
            <a:ext cx="3886200" cy="89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>
                <a:latin typeface="Garamond" panose="02020404030301010803" pitchFamily="18" charset="0"/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 dirty="0"/>
          </a:p>
        </p:txBody>
      </p:sp>
      <p:sp>
        <p:nvSpPr>
          <p:cNvPr id="153" name="Google Shape;153;p25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5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5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56" name="Google Shape;156;p25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 rot="5400000">
            <a:off x="7756704" y="2165513"/>
            <a:ext cx="5283817" cy="220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>
                <a:latin typeface="Garamond" panose="02020404030301010803" pitchFamily="18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9" name="Google Shape;159;p26"/>
          <p:cNvSpPr txBox="1">
            <a:spLocks noGrp="1"/>
          </p:cNvSpPr>
          <p:nvPr>
            <p:ph type="body" idx="1"/>
          </p:nvPr>
        </p:nvSpPr>
        <p:spPr>
          <a:xfrm rot="5400000">
            <a:off x="3185803" y="30814"/>
            <a:ext cx="5283817" cy="6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>
                <a:latin typeface="Garamond" panose="02020404030301010803" pitchFamily="18" charset="0"/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 dirty="0"/>
          </a:p>
        </p:txBody>
      </p:sp>
      <p:sp>
        <p:nvSpPr>
          <p:cNvPr id="160" name="Google Shape;160;p26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6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6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63" name="Google Shape;163;p26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>
                <a:latin typeface="Garamond" panose="02020404030301010803" pitchFamily="18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1" name="Google Shape;51;p12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>
                <a:latin typeface="Garamond" panose="02020404030301010803" pitchFamily="18" charset="0"/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 dirty="0"/>
          </a:p>
        </p:txBody>
      </p:sp>
      <p:sp>
        <p:nvSpPr>
          <p:cNvPr id="52" name="Google Shape;52;p12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000"/>
              <a:buFont typeface="Century Gothic"/>
              <a:buNone/>
              <a:defRPr sz="4000" b="0" cap="none">
                <a:latin typeface="Garamond" panose="02020404030301010803" pitchFamily="18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595959"/>
                </a:solidFill>
                <a:latin typeface="Garamond" panose="02020404030301010803" pitchFamily="18" charset="0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59" name="Google Shape;59;p13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/>
          <p:nvPr/>
        </p:nvSpPr>
        <p:spPr>
          <a:xfrm rot="10800000" flipH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2" name="Google Shape;62;p13"/>
          <p:cNvSpPr txBox="1">
            <a:spLocks noGrp="1"/>
          </p:cNvSpPr>
          <p:nvPr>
            <p:ph type="sldNum" idx="12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 type="twoObj">
  <p:cSld name="TWO_OBJECT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>
                <a:latin typeface="Garamond" panose="02020404030301010803" pitchFamily="18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>
                <a:latin typeface="Garamond" panose="02020404030301010803" pitchFamily="18" charset="0"/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2"/>
          </p:nvPr>
        </p:nvSpPr>
        <p:spPr>
          <a:xfrm>
            <a:off x="7190747" y="2126222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>
                <a:latin typeface="Garamond" panose="02020404030301010803" pitchFamily="18" charset="0"/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 dirty="0"/>
          </a:p>
        </p:txBody>
      </p:sp>
      <p:sp>
        <p:nvSpPr>
          <p:cNvPr id="67" name="Google Shape;67;p14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70" name="Google Shape;70;p14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 type="twoTxTwoObj">
  <p:cSld name="TWO_OBJECTS_WITH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>
                <a:latin typeface="Garamond" panose="02020404030301010803" pitchFamily="18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>
                <a:latin typeface="Garamond" panose="02020404030301010803" pitchFamily="18" charset="0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2"/>
          </p:nvPr>
        </p:nvSpPr>
        <p:spPr>
          <a:xfrm>
            <a:off x="2589212" y="2548966"/>
            <a:ext cx="4342893" cy="335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>
                <a:latin typeface="Garamond" panose="02020404030301010803" pitchFamily="18" charset="0"/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 dirty="0"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3"/>
          </p:nvPr>
        </p:nvSpPr>
        <p:spPr>
          <a:xfrm>
            <a:off x="7506629" y="1969475"/>
            <a:ext cx="399900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>
                <a:latin typeface="Garamond" panose="02020404030301010803" pitchFamily="18" charset="0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4"/>
          </p:nvPr>
        </p:nvSpPr>
        <p:spPr>
          <a:xfrm>
            <a:off x="7166957" y="2545738"/>
            <a:ext cx="4338674" cy="335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>
                <a:latin typeface="Garamond" panose="02020404030301010803" pitchFamily="18" charset="0"/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 dirty="0"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>
                <a:latin typeface="Garamond" panose="02020404030301010803" pitchFamily="18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3" name="Google Shape;83;p16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91" name="Google Shape;91;p17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2000"/>
              <a:buFont typeface="Century Gothic"/>
              <a:buNone/>
              <a:defRPr sz="2000" b="0">
                <a:latin typeface="Garamond" panose="02020404030301010803" pitchFamily="18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1"/>
          </p:nvPr>
        </p:nvSpPr>
        <p:spPr>
          <a:xfrm>
            <a:off x="6323012" y="446088"/>
            <a:ext cx="5181600" cy="541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>
                <a:latin typeface="Garamond" panose="02020404030301010803" pitchFamily="18" charset="0"/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 dirty="0"/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2"/>
          </p:nvPr>
        </p:nvSpPr>
        <p:spPr>
          <a:xfrm>
            <a:off x="2589212" y="1598613"/>
            <a:ext cx="3505199" cy="426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latin typeface="Garamond" panose="02020404030301010803" pitchFamily="18" charset="0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 dirty="0"/>
          </a:p>
        </p:txBody>
      </p:sp>
      <p:sp>
        <p:nvSpPr>
          <p:cNvPr id="96" name="Google Shape;96;p18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99" name="Google Shape;99;p18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2400"/>
              <a:buFont typeface="Century Gothic"/>
              <a:buNone/>
              <a:defRPr sz="2400" b="0">
                <a:latin typeface="Garamond" panose="02020404030301010803" pitchFamily="18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2" name="Google Shape;102;p19"/>
          <p:cNvSpPr>
            <a:spLocks noGrp="1"/>
          </p:cNvSpPr>
          <p:nvPr>
            <p:ph type="pic" idx="2"/>
          </p:nvPr>
        </p:nvSpPr>
        <p:spPr>
          <a:xfrm>
            <a:off x="2589212" y="634965"/>
            <a:ext cx="8915400" cy="385497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2589213" y="5367338"/>
            <a:ext cx="8915400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latin typeface="Garamond" panose="02020404030301010803" pitchFamily="18" charset="0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 dirty="0"/>
          </a:p>
        </p:txBody>
      </p:sp>
      <p:sp>
        <p:nvSpPr>
          <p:cNvPr id="104" name="Google Shape;104;p19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9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07" name="Google Shape;107;p19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BDFE5"/>
            </a:gs>
            <a:gs pos="100000">
              <a:srgbClr val="6199D7"/>
            </a:gs>
          </a:gsLst>
          <a:lin ang="54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0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11" name="Google Shape;11;p10"/>
            <p:cNvSpPr/>
            <p:nvPr/>
          </p:nvSpPr>
          <p:spPr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l" t="t" r="r" b="b"/>
              <a:pathLst>
                <a:path w="22" h="136" extrusionOk="0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2" name="Google Shape;12;p10"/>
            <p:cNvSpPr/>
            <p:nvPr/>
          </p:nvSpPr>
          <p:spPr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l" t="t" r="r" b="b"/>
              <a:pathLst>
                <a:path w="140" h="504" extrusionOk="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3" name="Google Shape;13;p10"/>
            <p:cNvSpPr/>
            <p:nvPr/>
          </p:nvSpPr>
          <p:spPr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l" t="t" r="r" b="b"/>
              <a:pathLst>
                <a:path w="132" h="308" extrusionOk="0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4" name="Google Shape;14;p10"/>
            <p:cNvSpPr/>
            <p:nvPr/>
          </p:nvSpPr>
          <p:spPr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l" t="t" r="r" b="b"/>
              <a:pathLst>
                <a:path w="37" h="79" extrusionOk="0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5" name="Google Shape;15;p10"/>
            <p:cNvSpPr/>
            <p:nvPr/>
          </p:nvSpPr>
          <p:spPr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l" t="t" r="r" b="b"/>
              <a:pathLst>
                <a:path w="178" h="722" extrusionOk="0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6" name="Google Shape;16;p10"/>
            <p:cNvSpPr/>
            <p:nvPr/>
          </p:nvSpPr>
          <p:spPr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l" t="t" r="r" b="b"/>
              <a:pathLst>
                <a:path w="23" h="635" extrusionOk="0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7" name="Google Shape;17;p10"/>
            <p:cNvSpPr/>
            <p:nvPr/>
          </p:nvSpPr>
          <p:spPr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8" name="Google Shape;18;p10"/>
            <p:cNvSpPr/>
            <p:nvPr/>
          </p:nvSpPr>
          <p:spPr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l" t="t" r="r" b="b"/>
              <a:pathLst>
                <a:path w="41" h="222" extrusionOk="0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19" name="Google Shape;19;p10"/>
            <p:cNvSpPr/>
            <p:nvPr/>
          </p:nvSpPr>
          <p:spPr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l" t="t" r="r" b="b"/>
              <a:pathLst>
                <a:path w="450" h="878" extrusionOk="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0" name="Google Shape;20;p10"/>
            <p:cNvSpPr/>
            <p:nvPr/>
          </p:nvSpPr>
          <p:spPr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l" t="t" r="r" b="b"/>
              <a:pathLst>
                <a:path w="35" h="73" extrusionOk="0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1" name="Google Shape;21;p10"/>
            <p:cNvSpPr/>
            <p:nvPr/>
          </p:nvSpPr>
          <p:spPr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2" name="Google Shape;22;p10"/>
            <p:cNvSpPr/>
            <p:nvPr/>
          </p:nvSpPr>
          <p:spPr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l" t="t" r="r" b="b"/>
              <a:pathLst>
                <a:path w="52" h="135" extrusionOk="0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grpSp>
        <p:nvGrpSpPr>
          <p:cNvPr id="23" name="Google Shape;23;p10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24" name="Google Shape;24;p10"/>
            <p:cNvSpPr/>
            <p:nvPr/>
          </p:nvSpPr>
          <p:spPr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l" t="t" r="r" b="b"/>
              <a:pathLst>
                <a:path w="103" h="920" extrusionOk="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5" name="Google Shape;25;p10"/>
            <p:cNvSpPr/>
            <p:nvPr/>
          </p:nvSpPr>
          <p:spPr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l" t="t" r="r" b="b"/>
              <a:pathLst>
                <a:path w="88" h="330" extrusionOk="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6" name="Google Shape;26;p10"/>
            <p:cNvSpPr/>
            <p:nvPr/>
          </p:nvSpPr>
          <p:spPr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l" t="t" r="r" b="b"/>
              <a:pathLst>
                <a:path w="90" h="207" extrusionOk="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7" name="Google Shape;27;p10"/>
            <p:cNvSpPr/>
            <p:nvPr/>
          </p:nvSpPr>
          <p:spPr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l" t="t" r="r" b="b"/>
              <a:pathLst>
                <a:path w="115" h="467" extrusionOk="0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8" name="Google Shape;28;p10"/>
            <p:cNvSpPr/>
            <p:nvPr/>
          </p:nvSpPr>
          <p:spPr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l" t="t" r="r" b="b"/>
              <a:pathLst>
                <a:path w="36" h="633" extrusionOk="0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29" name="Google Shape;29;p10"/>
            <p:cNvSpPr/>
            <p:nvPr/>
          </p:nvSpPr>
          <p:spPr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l" t="t" r="r" b="b"/>
              <a:pathLst>
                <a:path w="28" h="59" extrusionOk="0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30" name="Google Shape;30;p10"/>
            <p:cNvSpPr/>
            <p:nvPr/>
          </p:nvSpPr>
          <p:spPr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31" name="Google Shape;31;p10"/>
            <p:cNvSpPr/>
            <p:nvPr/>
          </p:nvSpPr>
          <p:spPr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l" t="t" r="r" b="b"/>
              <a:pathLst>
                <a:path w="294" h="568" extrusionOk="0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32" name="Google Shape;32;p10"/>
            <p:cNvSpPr/>
            <p:nvPr/>
          </p:nvSpPr>
          <p:spPr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l" t="t" r="r" b="b"/>
              <a:pathLst>
                <a:path w="25" h="53" extrusionOk="0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33" name="Google Shape;33;p10"/>
            <p:cNvSpPr/>
            <p:nvPr/>
          </p:nvSpPr>
          <p:spPr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l" t="t" r="r" b="b"/>
              <a:pathLst>
                <a:path w="29" h="141" extrusionOk="0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34" name="Google Shape;34;p10"/>
            <p:cNvSpPr/>
            <p:nvPr/>
          </p:nvSpPr>
          <p:spPr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  <p:sp>
          <p:nvSpPr>
            <p:cNvPr id="35" name="Google Shape;35;p10"/>
            <p:cNvSpPr/>
            <p:nvPr/>
          </p:nvSpPr>
          <p:spPr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l" t="t" r="r" b="b"/>
              <a:pathLst>
                <a:path w="44" h="111" extrusionOk="0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sp>
        <p:nvSpPr>
          <p:cNvPr id="36" name="Google Shape;36;p10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7" name="Google Shape;37;p10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rgbClr val="168DB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🠶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🠶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 dirty="0"/>
          </a:p>
        </p:txBody>
      </p:sp>
      <p:sp>
        <p:nvSpPr>
          <p:cNvPr id="39" name="Google Shape;39;p10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 lang="en-US" dirty="0"/>
          </a:p>
        </p:txBody>
      </p:sp>
      <p:sp>
        <p:nvSpPr>
          <p:cNvPr id="40" name="Google Shape;40;p10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 lang="en-US" dirty="0"/>
          </a:p>
        </p:txBody>
      </p:sp>
      <p:sp>
        <p:nvSpPr>
          <p:cNvPr id="41" name="Google Shape;41;p10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Garamond" panose="02020404030301010803" pitchFamily="18" charset="0"/>
          <a:ea typeface="Garamond" panose="02020404030301010803" pitchFamily="18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Garamond" panose="02020404030301010803" pitchFamily="18" charset="0"/>
          <a:ea typeface="Garamond" panose="02020404030301010803" pitchFamily="18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2.png"/><Relationship Id="rId5" Type="http://schemas.openxmlformats.org/officeDocument/2006/relationships/image" Target="../media/image10.png"/><Relationship Id="rId10" Type="http://schemas.openxmlformats.org/officeDocument/2006/relationships/image" Target="../media/image1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558917"/>
            <a:ext cx="12192000" cy="1740165"/>
          </a:xfrm>
        </p:spPr>
        <p:txBody>
          <a:bodyPr anchor="t">
            <a:noAutofit/>
          </a:bodyPr>
          <a:lstStyle/>
          <a:p>
            <a:pPr algn="ctr" defTabSz="390081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schemeClr val="tx1"/>
                </a:solidFill>
                <a:ea typeface="+mn-ea"/>
                <a:cs typeface="Times New Roman" panose="02020603050405020304" pitchFamily="18" charset="0"/>
              </a:rPr>
              <a:t>“Black-box Tests for Algorithmic Stability”</a:t>
            </a:r>
            <a:br>
              <a:rPr lang="en-US" sz="3600" b="1" dirty="0">
                <a:solidFill>
                  <a:schemeClr val="tx1"/>
                </a:solidFill>
                <a:ea typeface="+mn-ea"/>
                <a:cs typeface="Times New Roman" panose="02020603050405020304" pitchFamily="18" charset="0"/>
              </a:rPr>
            </a:br>
            <a:r>
              <a:rPr lang="en-US" sz="3600" b="1" dirty="0">
                <a:solidFill>
                  <a:schemeClr val="tx1"/>
                </a:solidFill>
                <a:ea typeface="+mn-ea"/>
                <a:cs typeface="Times New Roman" panose="02020603050405020304" pitchFamily="18" charset="0"/>
              </a:rPr>
              <a:t>Regression &amp; Coverage Stability</a:t>
            </a:r>
            <a:br>
              <a:rPr lang="en-US" sz="3600" b="1" dirty="0">
                <a:solidFill>
                  <a:schemeClr val="tx1"/>
                </a:solidFill>
                <a:ea typeface="+mn-ea"/>
                <a:cs typeface="Times New Roman" panose="02020603050405020304" pitchFamily="18" charset="0"/>
              </a:rPr>
            </a:br>
            <a:r>
              <a:rPr lang="en-US" sz="3600" b="1" dirty="0">
                <a:solidFill>
                  <a:schemeClr val="tx1"/>
                </a:solidFill>
                <a:ea typeface="+mn-ea"/>
                <a:cs typeface="Times New Roman" panose="02020603050405020304" pitchFamily="18" charset="0"/>
              </a:rPr>
              <a:t>Implemented on IVIM </a:t>
            </a:r>
          </a:p>
        </p:txBody>
      </p:sp>
      <p:pic>
        <p:nvPicPr>
          <p:cNvPr id="1030" name="Picture 6" descr="תוצאת תמונה עבור ‪technion png‬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172" y="195512"/>
            <a:ext cx="2272477" cy="82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תמונה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93C45CA-EBAA-4406-BBAC-A44DA73F7E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51" y="97878"/>
            <a:ext cx="2781304" cy="92710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6C04ADA-DBB7-4356-B173-62B7BF82C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72451" y="1024980"/>
            <a:ext cx="779767" cy="365125"/>
          </a:xfrm>
        </p:spPr>
        <p:txBody>
          <a:bodyPr/>
          <a:lstStyle/>
          <a:p>
            <a:fld id="{9CB8C3BD-AB2D-4937-BE95-2D9C3300F4DE}" type="slidenum">
              <a:rPr lang="he-IL" smtClean="0">
                <a:latin typeface="David" panose="020E0502060401010101" pitchFamily="34" charset="-79"/>
              </a:rPr>
              <a:t>1</a:t>
            </a:fld>
            <a:endParaRPr lang="he-IL" dirty="0">
              <a:latin typeface="David" panose="020E0502060401010101" pitchFamily="34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239BDA-D161-4608-88ED-745328BE30D8}"/>
              </a:ext>
            </a:extLst>
          </p:cNvPr>
          <p:cNvSpPr txBox="1"/>
          <p:nvPr/>
        </p:nvSpPr>
        <p:spPr>
          <a:xfrm>
            <a:off x="152495" y="5833019"/>
            <a:ext cx="4061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M.Sc. Students</a:t>
            </a:r>
          </a:p>
          <a:p>
            <a:r>
              <a:rPr lang="en-US" sz="1800" dirty="0"/>
              <a:t>Kfir Levi</a:t>
            </a:r>
          </a:p>
          <a:p>
            <a:r>
              <a:rPr lang="en-US" sz="1800" dirty="0"/>
              <a:t>Priel Salomon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15114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מציין מיקום תוכן 2">
                <a:extLst>
                  <a:ext uri="{FF2B5EF4-FFF2-40B4-BE49-F238E27FC236}">
                    <a16:creationId xmlns:a16="http://schemas.microsoft.com/office/drawing/2014/main" id="{319D070C-AE91-42AC-AD27-B4E8A0B731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2363" y="1568455"/>
                <a:ext cx="11007273" cy="460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ts val="1800"/>
                  <a:buFont typeface="Noto Sans Symbols"/>
                  <a:buChar char="🠶"/>
                  <a:defRPr sz="1800" b="0" i="0" u="none" strike="noStrike" cap="none">
                    <a:solidFill>
                      <a:srgbClr val="3F3F3F"/>
                    </a:solidFill>
                    <a:latin typeface="Garamond" panose="02020404030301010803" pitchFamily="18" charset="0"/>
                    <a:ea typeface="Century Gothic"/>
                    <a:cs typeface="Century Gothic"/>
                    <a:sym typeface="Century Gothic"/>
                  </a:defRPr>
                </a:lvl1pPr>
                <a:lvl2pPr marL="914400" marR="0" lvl="1" indent="-3429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ts val="1800"/>
                  <a:buFont typeface="Noto Sans Symbols"/>
                  <a:buChar char="🠶"/>
                  <a:defRPr sz="1600" b="0" i="0" u="none" strike="noStrike" cap="none">
                    <a:solidFill>
                      <a:srgbClr val="3F3F3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defRPr>
                </a:lvl2pPr>
                <a:lvl3pPr marL="1371600" marR="0" lvl="2" indent="-3429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ts val="1800"/>
                  <a:buFont typeface="Noto Sans Symbols"/>
                  <a:buChar char="🠶"/>
                  <a:defRPr sz="1400" b="0" i="0" u="none" strike="noStrike" cap="none">
                    <a:solidFill>
                      <a:srgbClr val="3F3F3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defRPr>
                </a:lvl3pPr>
                <a:lvl4pPr marL="1828800" marR="0" lvl="3" indent="-3429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ts val="1800"/>
                  <a:buFont typeface="Noto Sans Symbols"/>
                  <a:buChar char="🠶"/>
                  <a:defRPr sz="1200" b="0" i="0" u="none" strike="noStrike" cap="none">
                    <a:solidFill>
                      <a:srgbClr val="3F3F3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defRPr>
                </a:lvl4pPr>
                <a:lvl5pPr marL="2286000" marR="0" lvl="4" indent="-3429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ts val="1800"/>
                  <a:buFont typeface="Noto Sans Symbols"/>
                  <a:buChar char="🠶"/>
                  <a:defRPr sz="1200" b="0" i="0" u="none" strike="noStrike" cap="none">
                    <a:solidFill>
                      <a:srgbClr val="3F3F3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defRPr>
                </a:lvl5pPr>
                <a:lvl6pPr marL="2743200" marR="0" lvl="5" indent="-3429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ts val="1800"/>
                  <a:buFont typeface="Noto Sans Symbols"/>
                  <a:buChar char="🠶"/>
                  <a:defRPr sz="1200" b="0" i="0" u="none" strike="noStrike" cap="none">
                    <a:solidFill>
                      <a:srgbClr val="3F3F3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defRPr>
                </a:lvl6pPr>
                <a:lvl7pPr marL="3200400" marR="0" lvl="6" indent="-3429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ts val="1800"/>
                  <a:buFont typeface="Noto Sans Symbols"/>
                  <a:buChar char="🠶"/>
                  <a:defRPr sz="1200" b="0" i="0" u="none" strike="noStrike" cap="none">
                    <a:solidFill>
                      <a:srgbClr val="3F3F3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defRPr>
                </a:lvl7pPr>
                <a:lvl8pPr marL="3657600" marR="0" lvl="7" indent="-3429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ts val="1800"/>
                  <a:buFont typeface="Noto Sans Symbols"/>
                  <a:buChar char="🠶"/>
                  <a:defRPr sz="1200" b="0" i="0" u="none" strike="noStrike" cap="none">
                    <a:solidFill>
                      <a:srgbClr val="3F3F3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defRPr>
                </a:lvl8pPr>
                <a:lvl9pPr marL="4114800" marR="0" lvl="8" indent="-3429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ts val="1800"/>
                  <a:buFont typeface="Noto Sans Symbols"/>
                  <a:buChar char="🠶"/>
                  <a:defRPr sz="1200" b="0" i="0" u="none" strike="noStrike" cap="none">
                    <a:solidFill>
                      <a:srgbClr val="3F3F3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defRPr>
                </a:lvl9pPr>
              </a:lstStyle>
              <a:p>
                <a:pPr marL="4941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Based on the previous slides (and the material from lectures 1-2), our goal is to expand the paper’s Black-Box </a:t>
                </a:r>
                <a:r>
                  <a:rPr lang="en-US" sz="2800" b="1" dirty="0"/>
                  <a:t>Stability</a:t>
                </a:r>
                <a:r>
                  <a:rPr lang="en-US" sz="2800" dirty="0"/>
                  <a:t> Test with the split-conformal IVIM </a:t>
                </a:r>
                <a:r>
                  <a:rPr lang="en-US" sz="2800" b="1" dirty="0"/>
                  <a:t>coverage</a:t>
                </a:r>
                <a:r>
                  <a:rPr lang="en-US" sz="2800" dirty="0"/>
                  <a:t> output which we will define as:</a:t>
                </a:r>
              </a:p>
              <a:p>
                <a:pPr marL="4941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941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For a function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that compute the intersection between x &amp; y:</a:t>
                </a:r>
              </a:p>
              <a:p>
                <a:pPr marL="4941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</p:txBody>
          </p:sp>
        </mc:Choice>
        <mc:Fallback>
          <p:sp>
            <p:nvSpPr>
              <p:cNvPr id="11" name="מציין מיקום תוכן 2">
                <a:extLst>
                  <a:ext uri="{FF2B5EF4-FFF2-40B4-BE49-F238E27FC236}">
                    <a16:creationId xmlns:a16="http://schemas.microsoft.com/office/drawing/2014/main" id="{319D070C-AE91-42AC-AD27-B4E8A0B73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363" y="1568455"/>
                <a:ext cx="11007273" cy="4603587"/>
              </a:xfrm>
              <a:prstGeom prst="rect">
                <a:avLst/>
              </a:prstGeom>
              <a:blipFill>
                <a:blip r:embed="rId2"/>
                <a:stretch>
                  <a:fillRect r="-7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כותרת 1">
            <a:extLst>
              <a:ext uri="{FF2B5EF4-FFF2-40B4-BE49-F238E27FC236}">
                <a16:creationId xmlns:a16="http://schemas.microsoft.com/office/drawing/2014/main" id="{2C458CE6-01D8-764F-7232-0E73AA34E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01404"/>
            <a:ext cx="12191999" cy="799161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IVIM - Coverage Stability</a:t>
            </a:r>
            <a:endParaRPr lang="en-IL" sz="4400" dirty="0">
              <a:solidFill>
                <a:schemeClr val="tx1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404382D-943E-4633-9C05-D512663CF5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4502413"/>
              </p:ext>
            </p:extLst>
          </p:nvPr>
        </p:nvGraphicFramePr>
        <p:xfrm>
          <a:off x="1577383" y="5694930"/>
          <a:ext cx="8483439" cy="461666"/>
        </p:xfrm>
        <a:graphic>
          <a:graphicData uri="http://schemas.openxmlformats.org/drawingml/2006/table">
            <a:tbl>
              <a:tblPr rtl="1" firstRow="1" bandRow="1">
                <a:tableStyleId>{F5AB1C69-6EDB-4FF4-983F-18BD219EF322}</a:tableStyleId>
              </a:tblPr>
              <a:tblGrid>
                <a:gridCol w="1550794">
                  <a:extLst>
                    <a:ext uri="{9D8B030D-6E8A-4147-A177-3AD203B41FA5}">
                      <a16:colId xmlns:a16="http://schemas.microsoft.com/office/drawing/2014/main" val="1464243209"/>
                    </a:ext>
                  </a:extLst>
                </a:gridCol>
                <a:gridCol w="1819469">
                  <a:extLst>
                    <a:ext uri="{9D8B030D-6E8A-4147-A177-3AD203B41FA5}">
                      <a16:colId xmlns:a16="http://schemas.microsoft.com/office/drawing/2014/main" val="1955141408"/>
                    </a:ext>
                  </a:extLst>
                </a:gridCol>
                <a:gridCol w="5113176">
                  <a:extLst>
                    <a:ext uri="{9D8B030D-6E8A-4147-A177-3AD203B41FA5}">
                      <a16:colId xmlns:a16="http://schemas.microsoft.com/office/drawing/2014/main" val="1619599012"/>
                    </a:ext>
                  </a:extLst>
                </a:gridCol>
              </a:tblGrid>
              <a:tr h="461666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Stability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Coverage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Train</a:t>
                      </a:r>
                      <a:endParaRPr lang="he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9173220"/>
                  </a:ext>
                </a:extLst>
              </a:tr>
            </a:tbl>
          </a:graphicData>
        </a:graphic>
      </p:graphicFrame>
      <p:sp>
        <p:nvSpPr>
          <p:cNvPr id="5" name="תיבת טקסט 8">
            <a:extLst>
              <a:ext uri="{FF2B5EF4-FFF2-40B4-BE49-F238E27FC236}">
                <a16:creationId xmlns:a16="http://schemas.microsoft.com/office/drawing/2014/main" id="{C931B5F0-9031-3F9E-4991-A552B38587FB}"/>
              </a:ext>
            </a:extLst>
          </p:cNvPr>
          <p:cNvSpPr txBox="1"/>
          <p:nvPr/>
        </p:nvSpPr>
        <p:spPr>
          <a:xfrm>
            <a:off x="9629561" y="6239933"/>
            <a:ext cx="2393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2400" dirty="0">
                <a:solidFill>
                  <a:schemeClr val="tx2"/>
                </a:solidFill>
              </a:rPr>
              <a:t>Based on </a:t>
            </a:r>
            <a:r>
              <a:rPr lang="en-IL" sz="2400" dirty="0">
                <a:solidFill>
                  <a:schemeClr val="tx2"/>
                </a:solidFill>
              </a:rPr>
              <a:t>[2]</a:t>
            </a:r>
          </a:p>
        </p:txBody>
      </p:sp>
      <p:pic>
        <p:nvPicPr>
          <p:cNvPr id="6" name="Picture 6" descr="תוצאת תמונה עבור ‪technion png‬‏">
            <a:extLst>
              <a:ext uri="{FF2B5EF4-FFF2-40B4-BE49-F238E27FC236}">
                <a16:creationId xmlns:a16="http://schemas.microsoft.com/office/drawing/2014/main" id="{BAC942E8-290F-42B0-A1B6-C427ACE13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155757"/>
            <a:ext cx="1849647" cy="54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תמונה 5">
            <a:extLst>
              <a:ext uri="{FF2B5EF4-FFF2-40B4-BE49-F238E27FC236}">
                <a16:creationId xmlns:a16="http://schemas.microsoft.com/office/drawing/2014/main" id="{7BB902FA-5A58-4C18-81BD-4CCB8D71CF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34" y="107261"/>
            <a:ext cx="2266089" cy="755364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36F8647-CF24-4482-9DC6-07022990AD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DC3E50-09EE-4894-89BD-2B5E40597D68}"/>
                  </a:ext>
                </a:extLst>
              </p:cNvPr>
              <p:cNvSpPr txBox="1"/>
              <p:nvPr/>
            </p:nvSpPr>
            <p:spPr>
              <a:xfrm>
                <a:off x="1741228" y="3091773"/>
                <a:ext cx="3812069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1800" b="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DC3E50-09EE-4894-89BD-2B5E40597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228" y="3091773"/>
                <a:ext cx="3812069" cy="414537"/>
              </a:xfrm>
              <a:prstGeom prst="rect">
                <a:avLst/>
              </a:prstGeom>
              <a:blipFill>
                <a:blip r:embed="rId5"/>
                <a:stretch>
                  <a:fillRect l="-960" t="-2941" r="-800" b="-735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365E66D-49D4-43C8-96C8-FFA33AA7DB33}"/>
              </a:ext>
            </a:extLst>
          </p:cNvPr>
          <p:cNvCxnSpPr>
            <a:cxnSpLocks/>
          </p:cNvCxnSpPr>
          <p:nvPr/>
        </p:nvCxnSpPr>
        <p:spPr>
          <a:xfrm flipH="1" flipV="1">
            <a:off x="1205113" y="4605832"/>
            <a:ext cx="9227977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8AE056D-AD08-4F23-B2E1-9EC72751766F}"/>
                  </a:ext>
                </a:extLst>
              </p:cNvPr>
              <p:cNvSpPr/>
              <p:nvPr/>
            </p:nvSpPr>
            <p:spPr>
              <a:xfrm>
                <a:off x="3855007" y="4339910"/>
                <a:ext cx="2491274" cy="531845"/>
              </a:xfrm>
              <a:prstGeom prst="rect">
                <a:avLst/>
              </a:prstGeom>
              <a:solidFill>
                <a:srgbClr val="D57DF2">
                  <a:alpha val="6980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he-IL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8AE056D-AD08-4F23-B2E1-9EC7275176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5007" y="4339910"/>
                <a:ext cx="2491274" cy="5318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2CCFD33-89B9-4A82-85BF-9BF1D62241EC}"/>
                  </a:ext>
                </a:extLst>
              </p:cNvPr>
              <p:cNvSpPr/>
              <p:nvPr/>
            </p:nvSpPr>
            <p:spPr>
              <a:xfrm>
                <a:off x="5303649" y="4339910"/>
                <a:ext cx="2491274" cy="531845"/>
              </a:xfrm>
              <a:prstGeom prst="rect">
                <a:avLst/>
              </a:prstGeom>
              <a:solidFill>
                <a:srgbClr val="83D2F0">
                  <a:alpha val="6980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e-IL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2CCFD33-89B9-4A82-85BF-9BF1D62241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649" y="4339910"/>
                <a:ext cx="2491274" cy="5318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11A814B-672F-4001-8786-95DEB206BA4C}"/>
              </a:ext>
            </a:extLst>
          </p:cNvPr>
          <p:cNvCxnSpPr>
            <a:cxnSpLocks/>
          </p:cNvCxnSpPr>
          <p:nvPr/>
        </p:nvCxnSpPr>
        <p:spPr>
          <a:xfrm>
            <a:off x="6178330" y="4433216"/>
            <a:ext cx="122408" cy="133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0096E6-D642-40B6-9E75-A2622122CCCF}"/>
              </a:ext>
            </a:extLst>
          </p:cNvPr>
          <p:cNvCxnSpPr>
            <a:cxnSpLocks/>
          </p:cNvCxnSpPr>
          <p:nvPr/>
        </p:nvCxnSpPr>
        <p:spPr>
          <a:xfrm>
            <a:off x="6006199" y="4434530"/>
            <a:ext cx="256106" cy="264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6B560D0-E9AF-424B-8020-9C107FE19913}"/>
              </a:ext>
            </a:extLst>
          </p:cNvPr>
          <p:cNvCxnSpPr>
            <a:cxnSpLocks/>
          </p:cNvCxnSpPr>
          <p:nvPr/>
        </p:nvCxnSpPr>
        <p:spPr>
          <a:xfrm>
            <a:off x="5801906" y="4427533"/>
            <a:ext cx="354653" cy="350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118ACF8-8BD8-4BB6-A20C-7417442148BE}"/>
              </a:ext>
            </a:extLst>
          </p:cNvPr>
          <p:cNvCxnSpPr>
            <a:cxnSpLocks/>
          </p:cNvCxnSpPr>
          <p:nvPr/>
        </p:nvCxnSpPr>
        <p:spPr>
          <a:xfrm>
            <a:off x="5530873" y="4395412"/>
            <a:ext cx="398462" cy="409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6F72EE0-3947-4FB8-B208-17229CBFE423}"/>
              </a:ext>
            </a:extLst>
          </p:cNvPr>
          <p:cNvCxnSpPr>
            <a:cxnSpLocks/>
          </p:cNvCxnSpPr>
          <p:nvPr/>
        </p:nvCxnSpPr>
        <p:spPr>
          <a:xfrm>
            <a:off x="5365854" y="4451633"/>
            <a:ext cx="330038" cy="326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5DB00B2-9980-48DB-B5D5-7C3231134F30}"/>
              </a:ext>
            </a:extLst>
          </p:cNvPr>
          <p:cNvCxnSpPr/>
          <p:nvPr/>
        </p:nvCxnSpPr>
        <p:spPr>
          <a:xfrm>
            <a:off x="5365854" y="4605832"/>
            <a:ext cx="167951" cy="172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584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D512E23-4B2C-7B71-EAEC-58A0D06ED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4110"/>
            <a:ext cx="12191999" cy="1280890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References</a:t>
            </a:r>
            <a:endParaRPr lang="en-IL" sz="5400" dirty="0">
              <a:solidFill>
                <a:schemeClr val="tx1"/>
              </a:solidFill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CDB9AC9-25EC-139B-0B01-0117E188A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182" y="1583159"/>
            <a:ext cx="10562858" cy="4871551"/>
          </a:xfrm>
        </p:spPr>
        <p:txBody>
          <a:bodyPr>
            <a:normAutofit fontScale="92500" lnSpcReduction="20000"/>
          </a:bodyPr>
          <a:lstStyle/>
          <a:p>
            <a:pPr marL="36900" indent="0">
              <a:lnSpc>
                <a:spcPct val="110000"/>
              </a:lnSpc>
              <a:buNone/>
            </a:pPr>
            <a:r>
              <a:rPr lang="en-US" sz="2800" dirty="0"/>
              <a:t>[1] Kim, B., &amp; Barber, R. F. (2021). Black box tests for algorithmic stability. </a:t>
            </a:r>
            <a:r>
              <a:rPr lang="en-US" sz="2800" dirty="0" err="1"/>
              <a:t>arXiv</a:t>
            </a:r>
            <a:r>
              <a:rPr lang="en-US" sz="2800" dirty="0"/>
              <a:t> preprint arXiv:2111.15546.‏</a:t>
            </a:r>
          </a:p>
          <a:p>
            <a:pPr marL="36900" indent="0">
              <a:lnSpc>
                <a:spcPct val="110000"/>
              </a:lnSpc>
              <a:buNone/>
            </a:pPr>
            <a:r>
              <a:rPr lang="en-IL" sz="2800" dirty="0"/>
              <a:t>[</a:t>
            </a:r>
            <a:r>
              <a:rPr lang="en-US" sz="2800" dirty="0"/>
              <a:t>2</a:t>
            </a:r>
            <a:r>
              <a:rPr lang="en-IL" sz="2800" dirty="0"/>
              <a:t>] </a:t>
            </a:r>
            <a:r>
              <a:rPr lang="en-GB" sz="2800" dirty="0"/>
              <a:t>Barbieri, S., Gurney‐Champion, O. J., </a:t>
            </a:r>
            <a:r>
              <a:rPr lang="en-GB" sz="2800" dirty="0" err="1"/>
              <a:t>Klaassen</a:t>
            </a:r>
            <a:r>
              <a:rPr lang="en-GB" sz="2800" dirty="0"/>
              <a:t>, R., &amp; </a:t>
            </a:r>
            <a:r>
              <a:rPr lang="en-GB" sz="2800" dirty="0" err="1"/>
              <a:t>Thoeny</a:t>
            </a:r>
            <a:r>
              <a:rPr lang="en-GB" sz="2800" dirty="0"/>
              <a:t>, H. C. (2020). Deep learning how to fit an intravoxel incoherent motion model to diffusion‐weighted MRI. Magnetic resonance in medicine, 83(1), 312-321.‏</a:t>
            </a:r>
          </a:p>
          <a:p>
            <a:pPr marL="36900" indent="0">
              <a:lnSpc>
                <a:spcPct val="110000"/>
              </a:lnSpc>
              <a:buNone/>
            </a:pPr>
            <a:r>
              <a:rPr lang="en-US" sz="2800" dirty="0"/>
              <a:t>[3] Ortiz-Jiménez, G., </a:t>
            </a:r>
            <a:r>
              <a:rPr lang="en-US" sz="2800" dirty="0" err="1"/>
              <a:t>Modas</a:t>
            </a:r>
            <a:r>
              <a:rPr lang="en-US" sz="2800" dirty="0"/>
              <a:t>, A., </a:t>
            </a:r>
            <a:r>
              <a:rPr lang="en-US" sz="2800" dirty="0" err="1"/>
              <a:t>Moosavi-Dezfooli</a:t>
            </a:r>
            <a:r>
              <a:rPr lang="en-US" sz="2800" dirty="0"/>
              <a:t>, S. M., &amp; </a:t>
            </a:r>
            <a:r>
              <a:rPr lang="en-US" sz="2800" dirty="0" err="1"/>
              <a:t>Frossard</a:t>
            </a:r>
            <a:r>
              <a:rPr lang="en-US" sz="2800" dirty="0"/>
              <a:t>, P. (2021). Optimism in the face of adversity: Understanding and improving deep learning through adversarial robustness. Proceedings of the IEEE, 109(5), 635-659.</a:t>
            </a:r>
          </a:p>
          <a:p>
            <a:pPr marL="36900" indent="0">
              <a:lnSpc>
                <a:spcPct val="110000"/>
              </a:lnSpc>
              <a:buNone/>
            </a:pPr>
            <a:r>
              <a:rPr lang="en-US" sz="2800" dirty="0"/>
              <a:t>[4] Shafer, G., &amp; Vovk, V. (2008). A Tutorial on Conformal Prediction. Journal of Machine Learning Research, 9(3).</a:t>
            </a:r>
          </a:p>
          <a:p>
            <a:pPr marL="36900" indent="0">
              <a:lnSpc>
                <a:spcPct val="110000"/>
              </a:lnSpc>
              <a:buNone/>
            </a:pPr>
            <a:endParaRPr lang="en-US" sz="2400" dirty="0">
              <a:latin typeface="+mj-lt"/>
              <a:ea typeface="+mj-ea"/>
            </a:endParaRPr>
          </a:p>
        </p:txBody>
      </p:sp>
      <p:pic>
        <p:nvPicPr>
          <p:cNvPr id="4" name="Picture 6" descr="תוצאת תמונה עבור ‪technion png‬‏">
            <a:extLst>
              <a:ext uri="{FF2B5EF4-FFF2-40B4-BE49-F238E27FC236}">
                <a16:creationId xmlns:a16="http://schemas.microsoft.com/office/drawing/2014/main" id="{84F6E685-1BCE-40DC-B591-E090ABEA5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155757"/>
            <a:ext cx="1849647" cy="54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תמונה 5">
            <a:extLst>
              <a:ext uri="{FF2B5EF4-FFF2-40B4-BE49-F238E27FC236}">
                <a16:creationId xmlns:a16="http://schemas.microsoft.com/office/drawing/2014/main" id="{53DAABC0-2163-4C4C-BF21-38C2FC2C04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34" y="107261"/>
            <a:ext cx="2266089" cy="75536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2E17D-3539-4A4E-85AC-9EF0D22854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00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6B2C1C2-FBDC-6D45-4EFB-6D85AE31A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43775"/>
            <a:ext cx="12192000" cy="970450"/>
          </a:xfrm>
        </p:spPr>
        <p:txBody>
          <a:bodyPr>
            <a:normAutofit/>
          </a:bodyPr>
          <a:lstStyle/>
          <a:p>
            <a:pPr algn="ctr"/>
            <a:r>
              <a:rPr lang="en-IL" sz="5400" dirty="0"/>
              <a:t>Thank You For Listening!</a:t>
            </a:r>
          </a:p>
        </p:txBody>
      </p:sp>
      <p:pic>
        <p:nvPicPr>
          <p:cNvPr id="3" name="Picture 6" descr="תוצאת תמונה עבור ‪technion png‬‏">
            <a:extLst>
              <a:ext uri="{FF2B5EF4-FFF2-40B4-BE49-F238E27FC236}">
                <a16:creationId xmlns:a16="http://schemas.microsoft.com/office/drawing/2014/main" id="{4E25FEA7-4E6B-40B9-B1ED-771B0F7D6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155757"/>
            <a:ext cx="1849647" cy="54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תמונה 5">
            <a:extLst>
              <a:ext uri="{FF2B5EF4-FFF2-40B4-BE49-F238E27FC236}">
                <a16:creationId xmlns:a16="http://schemas.microsoft.com/office/drawing/2014/main" id="{06500104-C02B-4DDB-A357-D898E31B4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34" y="107261"/>
            <a:ext cx="2266089" cy="75536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083D8-EB40-4F9C-BAD9-61B0FB8711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015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תוצאת תמונה עבור ‪technion png‬‏">
            <a:extLst>
              <a:ext uri="{FF2B5EF4-FFF2-40B4-BE49-F238E27FC236}">
                <a16:creationId xmlns:a16="http://schemas.microsoft.com/office/drawing/2014/main" id="{C0D09881-B6BA-41D8-9D83-09B7E5F7E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155757"/>
            <a:ext cx="1849647" cy="54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3AA462DB-08C5-4A77-B026-8A2FE4D862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34" y="107261"/>
            <a:ext cx="2266089" cy="75536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FE791-02EF-4103-B5B6-9741B476E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8C3BD-AB2D-4937-BE95-2D9C3300F4DE}" type="slidenum">
              <a:rPr lang="he-IL" smtClean="0"/>
              <a:t>2</a:t>
            </a:fld>
            <a:endParaRPr lang="he-I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6570CC0-7085-50D2-60D8-F60247857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97578"/>
            <a:ext cx="12192000" cy="1324209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DNNs Robustness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38AC0EA-E4B7-AC93-D67C-116F8CC70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4909" y="2767397"/>
            <a:ext cx="5053584" cy="347253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4610576-CA22-9DB2-EFDC-BF9ABBBCFC8A}"/>
              </a:ext>
            </a:extLst>
          </p:cNvPr>
          <p:cNvSpPr txBox="1"/>
          <p:nvPr/>
        </p:nvSpPr>
        <p:spPr>
          <a:xfrm>
            <a:off x="623777" y="1269870"/>
            <a:ext cx="11568223" cy="1324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Garamond" panose="02020404030301010803" pitchFamily="18" charset="0"/>
                <a:ea typeface="+mj-ea"/>
                <a:cs typeface="Times New Roman" panose="02020603050405020304" pitchFamily="18" charset="0"/>
              </a:rPr>
              <a:t>Incredible accuracy but classifier fooled easily.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Garamond" panose="02020404030301010803" pitchFamily="18" charset="0"/>
                <a:ea typeface="+mj-ea"/>
                <a:cs typeface="Times New Roman" panose="02020603050405020304" pitchFamily="18" charset="0"/>
              </a:rPr>
              <a:t>Changes to the input data affects the output.</a:t>
            </a:r>
          </a:p>
        </p:txBody>
      </p:sp>
      <p:sp>
        <p:nvSpPr>
          <p:cNvPr id="8" name="תיבת טקסט 8">
            <a:extLst>
              <a:ext uri="{FF2B5EF4-FFF2-40B4-BE49-F238E27FC236}">
                <a16:creationId xmlns:a16="http://schemas.microsoft.com/office/drawing/2014/main" id="{EC60FEEB-8361-4D33-8186-7199E6B7C6E2}"/>
              </a:ext>
            </a:extLst>
          </p:cNvPr>
          <p:cNvSpPr txBox="1"/>
          <p:nvPr/>
        </p:nvSpPr>
        <p:spPr>
          <a:xfrm>
            <a:off x="9629561" y="6239933"/>
            <a:ext cx="2393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2400" dirty="0">
                <a:solidFill>
                  <a:schemeClr val="tx2"/>
                </a:solidFill>
              </a:rPr>
              <a:t>Based on </a:t>
            </a:r>
            <a:r>
              <a:rPr lang="en-IL" sz="2400" dirty="0">
                <a:solidFill>
                  <a:schemeClr val="tx2"/>
                </a:solidFill>
              </a:rPr>
              <a:t>[</a:t>
            </a:r>
            <a:r>
              <a:rPr lang="en-US" sz="2400" dirty="0">
                <a:solidFill>
                  <a:schemeClr val="tx2"/>
                </a:solidFill>
              </a:rPr>
              <a:t>3</a:t>
            </a:r>
            <a:r>
              <a:rPr lang="en-IL" sz="2400" dirty="0">
                <a:solidFill>
                  <a:schemeClr val="tx2"/>
                </a:solidFill>
              </a:rPr>
              <a:t>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1893AC-8465-4A83-A1E0-972E57AF66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342" y="2767397"/>
            <a:ext cx="4627569" cy="1092221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637002-7005-49BB-8642-1125C84FA0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6385" y="4273890"/>
            <a:ext cx="3015482" cy="1966042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594764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E5CC3-CACC-498D-9627-10C4E6C2C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4857"/>
            <a:ext cx="12192000" cy="1280890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Paper Abstract </a:t>
            </a:r>
            <a:endParaRPr lang="en-IL" sz="48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C6CEB-C76B-464F-99C3-0FAE72D53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406" y="1416135"/>
            <a:ext cx="9957188" cy="505463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800" dirty="0"/>
              <a:t>Many modern algorithms currently used in practice are too complex for a theoretical analysis of </a:t>
            </a:r>
            <a:r>
              <a:rPr lang="en-US" sz="2800" b="1" dirty="0"/>
              <a:t>their stability properties</a:t>
            </a:r>
            <a:r>
              <a:rPr lang="en-US" sz="2800" dirty="0"/>
              <a:t>, and thus we can only attempt to establish these properties through an empirical exploration of the algorithm’s behavior on various datasets. </a:t>
            </a:r>
          </a:p>
          <a:p>
            <a:pPr marL="114300" indent="0">
              <a:buNone/>
            </a:pPr>
            <a:r>
              <a:rPr lang="en-US" sz="2800" dirty="0"/>
              <a:t>A formal statistical framework of  </a:t>
            </a:r>
            <a:r>
              <a:rPr lang="en-US" sz="2800" b="1" dirty="0"/>
              <a:t>black-box testing </a:t>
            </a:r>
            <a:r>
              <a:rPr lang="en-US" sz="2800" dirty="0"/>
              <a:t>without any assumptions on the: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algorithm properties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data distribution</a:t>
            </a:r>
          </a:p>
        </p:txBody>
      </p:sp>
      <p:sp>
        <p:nvSpPr>
          <p:cNvPr id="4" name="תיבת טקסט 8">
            <a:extLst>
              <a:ext uri="{FF2B5EF4-FFF2-40B4-BE49-F238E27FC236}">
                <a16:creationId xmlns:a16="http://schemas.microsoft.com/office/drawing/2014/main" id="{E45A85CC-20A6-4E26-AA12-A1EBCB81660E}"/>
              </a:ext>
            </a:extLst>
          </p:cNvPr>
          <p:cNvSpPr txBox="1"/>
          <p:nvPr/>
        </p:nvSpPr>
        <p:spPr>
          <a:xfrm>
            <a:off x="9629561" y="6239933"/>
            <a:ext cx="2393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2400" dirty="0">
                <a:solidFill>
                  <a:schemeClr val="tx2"/>
                </a:solidFill>
              </a:rPr>
              <a:t>Based on </a:t>
            </a:r>
            <a:r>
              <a:rPr lang="en-IL" sz="2400" dirty="0">
                <a:solidFill>
                  <a:schemeClr val="tx2"/>
                </a:solidFill>
              </a:rPr>
              <a:t>[</a:t>
            </a:r>
            <a:r>
              <a:rPr lang="en-US" sz="2400" dirty="0">
                <a:solidFill>
                  <a:schemeClr val="tx2"/>
                </a:solidFill>
              </a:rPr>
              <a:t>1</a:t>
            </a:r>
            <a:r>
              <a:rPr lang="en-IL" sz="2400" dirty="0">
                <a:solidFill>
                  <a:schemeClr val="tx2"/>
                </a:solidFill>
              </a:rPr>
              <a:t>]</a:t>
            </a:r>
          </a:p>
        </p:txBody>
      </p:sp>
      <p:pic>
        <p:nvPicPr>
          <p:cNvPr id="5" name="Picture 6" descr="תוצאת תמונה עבור ‪technion png‬‏">
            <a:extLst>
              <a:ext uri="{FF2B5EF4-FFF2-40B4-BE49-F238E27FC236}">
                <a16:creationId xmlns:a16="http://schemas.microsoft.com/office/drawing/2014/main" id="{20869F9A-28E7-4191-8E42-884081FD3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155757"/>
            <a:ext cx="1849647" cy="54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6F0E9F28-9CA1-4B1E-B670-923CCF07E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34" y="107261"/>
            <a:ext cx="2266089" cy="7553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CD9E1C-9D90-4414-8492-4F6904016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110" y="4075545"/>
            <a:ext cx="2744639" cy="2237598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7A03A4C-24F1-42D6-9224-09E9ECD835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219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F9E5CC3-CACC-498D-9627-10C4E6C2CC1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92424" y="2557957"/>
                <a:ext cx="3857898" cy="1280890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sz="2400" b="0" u="sng" dirty="0">
                    <a:solidFill>
                      <a:schemeClr val="tx1"/>
                    </a:solidFill>
                  </a:rPr>
                  <a:t>Definition 1 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sz="2400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en-US" sz="3200" u="sng" dirty="0">
                    <a:solidFill>
                      <a:schemeClr val="tx1"/>
                    </a:solidFill>
                  </a:rPr>
                  <a:t> Stability:</a:t>
                </a:r>
                <a:br>
                  <a:rPr lang="en-US" sz="3200" u="sng" dirty="0">
                    <a:solidFill>
                      <a:schemeClr val="tx1"/>
                    </a:solidFill>
                  </a:rPr>
                </a:br>
                <a:endParaRPr lang="en-IL" sz="3200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F9E5CC3-CACC-498D-9627-10C4E6C2C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92424" y="2557957"/>
                <a:ext cx="3857898" cy="1280890"/>
              </a:xfrm>
              <a:blipFill>
                <a:blip r:embed="rId2"/>
                <a:stretch>
                  <a:fillRect l="-2054" t="-476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C6CEB-C76B-464F-99C3-0FAE72D53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886" y="1199792"/>
            <a:ext cx="10311251" cy="1280890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sz="2800" dirty="0"/>
              <a:t>Goal - Establish that slight perturbations to the training dataset are not likely to substantially affect the resulting fitted function </a:t>
            </a:r>
            <a:endParaRPr lang="en-IL" sz="2800" dirty="0"/>
          </a:p>
        </p:txBody>
      </p:sp>
      <p:sp>
        <p:nvSpPr>
          <p:cNvPr id="4" name="תיבת טקסט 8">
            <a:extLst>
              <a:ext uri="{FF2B5EF4-FFF2-40B4-BE49-F238E27FC236}">
                <a16:creationId xmlns:a16="http://schemas.microsoft.com/office/drawing/2014/main" id="{E45A85CC-20A6-4E26-AA12-A1EBCB81660E}"/>
              </a:ext>
            </a:extLst>
          </p:cNvPr>
          <p:cNvSpPr txBox="1"/>
          <p:nvPr/>
        </p:nvSpPr>
        <p:spPr>
          <a:xfrm>
            <a:off x="9672453" y="6037935"/>
            <a:ext cx="2393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2400" dirty="0">
                <a:solidFill>
                  <a:schemeClr val="tx2"/>
                </a:solidFill>
              </a:rPr>
              <a:t>Based on </a:t>
            </a:r>
            <a:r>
              <a:rPr lang="en-IL" sz="2400" dirty="0">
                <a:solidFill>
                  <a:schemeClr val="tx2"/>
                </a:solidFill>
              </a:rPr>
              <a:t>[</a:t>
            </a:r>
            <a:r>
              <a:rPr lang="en-US" sz="2400" dirty="0">
                <a:solidFill>
                  <a:schemeClr val="tx2"/>
                </a:solidFill>
              </a:rPr>
              <a:t>1</a:t>
            </a:r>
            <a:r>
              <a:rPr lang="en-IL" sz="2400" dirty="0">
                <a:solidFill>
                  <a:schemeClr val="tx2"/>
                </a:solidFill>
              </a:rPr>
              <a:t>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03E673F-F151-4DB6-8824-B7D159EE11A8}"/>
                  </a:ext>
                </a:extLst>
              </p:cNvPr>
              <p:cNvSpPr txBox="1"/>
              <p:nvPr/>
            </p:nvSpPr>
            <p:spPr>
              <a:xfrm>
                <a:off x="800886" y="3646519"/>
                <a:ext cx="637467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],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𝑈𝑛𝑖𝑓𝑜𝑟𝑚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03E673F-F151-4DB6-8824-B7D159EE1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886" y="3646519"/>
                <a:ext cx="6374674" cy="307777"/>
              </a:xfrm>
              <a:prstGeom prst="rect">
                <a:avLst/>
              </a:prstGeom>
              <a:blipFill>
                <a:blip r:embed="rId3"/>
                <a:stretch>
                  <a:fillRect t="-17647" b="-3725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25E1E1D-2CCE-4DB9-BF56-E54C3966B7D8}"/>
                  </a:ext>
                </a:extLst>
              </p:cNvPr>
              <p:cNvSpPr txBox="1"/>
              <p:nvPr/>
            </p:nvSpPr>
            <p:spPr>
              <a:xfrm>
                <a:off x="1014246" y="4570503"/>
                <a:ext cx="678427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𝑠𝑡𝑎𝑏𝑙𝑒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𝑟𝑒𝑠𝑝𝑒𝑐𝑡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𝑡𝑟𝑎𝑖𝑛𝑖𝑛𝑔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𝑑𝑎𝑡𝑎𝑠𝑒𝑡𝑠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𝑠𝑖𝑧𝑒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𝑓𝑟𝑜𝑚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𝑑𝑎𝑡𝑎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𝑑𝑖𝑠𝑡𝑟𝑖𝑏𝑢𝑡𝑖𝑜𝑛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25E1E1D-2CCE-4DB9-BF56-E54C3966B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246" y="4570503"/>
                <a:ext cx="6784279" cy="615553"/>
              </a:xfrm>
              <a:prstGeom prst="rect">
                <a:avLst/>
              </a:prstGeom>
              <a:blipFill>
                <a:blip r:embed="rId4"/>
                <a:stretch>
                  <a:fillRect l="-1348" b="-1782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BAEE67-9D5F-4227-AF06-3F865FAADD85}"/>
                  </a:ext>
                </a:extLst>
              </p:cNvPr>
              <p:cNvSpPr txBox="1"/>
              <p:nvPr/>
            </p:nvSpPr>
            <p:spPr>
              <a:xfrm>
                <a:off x="988222" y="4122385"/>
                <a:ext cx="126617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𝐿𝑒𝑡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</m:t>
                      </m:r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BAEE67-9D5F-4227-AF06-3F865FAAD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222" y="4122385"/>
                <a:ext cx="1266179" cy="307777"/>
              </a:xfrm>
              <a:prstGeom prst="rect">
                <a:avLst/>
              </a:prstGeom>
              <a:blipFill>
                <a:blip r:embed="rId5"/>
                <a:stretch>
                  <a:fillRect l="-3365" b="-1568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2A66CA-F021-4321-8628-0FF68B5C4121}"/>
                  </a:ext>
                </a:extLst>
              </p:cNvPr>
              <p:cNvSpPr txBox="1"/>
              <p:nvPr/>
            </p:nvSpPr>
            <p:spPr>
              <a:xfrm>
                <a:off x="2616091" y="4108847"/>
                <a:ext cx="105561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2A66CA-F021-4321-8628-0FF68B5C4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091" y="4108847"/>
                <a:ext cx="1055610" cy="307777"/>
              </a:xfrm>
              <a:prstGeom prst="rect">
                <a:avLst/>
              </a:prstGeom>
              <a:blipFill>
                <a:blip r:embed="rId6"/>
                <a:stretch>
                  <a:fillRect l="-5202" b="-980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89BFEB-5864-496C-A51C-66965DA36ECD}"/>
                  </a:ext>
                </a:extLst>
              </p:cNvPr>
              <p:cNvSpPr txBox="1"/>
              <p:nvPr/>
            </p:nvSpPr>
            <p:spPr>
              <a:xfrm>
                <a:off x="1014246" y="3210314"/>
                <a:ext cx="343639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𝑠𝑦𝑚𝑚𝑒𝑡𝑟𝑖𝑐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𝑎𝑙𝑔𝑜𝑟𝑖𝑡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/>
                  <a:t> </a:t>
                </a:r>
                <a:endParaRPr lang="he-IL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89BFEB-5864-496C-A51C-66965DA36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246" y="3210314"/>
                <a:ext cx="3436390" cy="307777"/>
              </a:xfrm>
              <a:prstGeom prst="rect">
                <a:avLst/>
              </a:prstGeom>
              <a:blipFill>
                <a:blip r:embed="rId7"/>
                <a:stretch>
                  <a:fillRect l="-2482" b="-38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30AE38-F9F3-4323-987E-A2D4082DCAA1}"/>
                  </a:ext>
                </a:extLst>
              </p:cNvPr>
              <p:cNvSpPr txBox="1"/>
              <p:nvPr/>
            </p:nvSpPr>
            <p:spPr>
              <a:xfrm>
                <a:off x="129510" y="5326397"/>
                <a:ext cx="735458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he-IL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30AE38-F9F3-4323-987E-A2D4082DC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10" y="5326397"/>
                <a:ext cx="7354588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C629669D-67DA-4F78-9DEE-2A0E293456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12050" y="2849089"/>
            <a:ext cx="4120806" cy="233696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5" name="Picture 6" descr="תוצאת תמונה עבור ‪technion png‬‏">
            <a:extLst>
              <a:ext uri="{FF2B5EF4-FFF2-40B4-BE49-F238E27FC236}">
                <a16:creationId xmlns:a16="http://schemas.microsoft.com/office/drawing/2014/main" id="{3BAB69B0-22BF-40F0-8F43-9451E89D0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155757"/>
            <a:ext cx="1849647" cy="54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תמונה 5">
            <a:extLst>
              <a:ext uri="{FF2B5EF4-FFF2-40B4-BE49-F238E27FC236}">
                <a16:creationId xmlns:a16="http://schemas.microsoft.com/office/drawing/2014/main" id="{F5419040-2F05-45A8-9FDC-066E297037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34" y="107261"/>
            <a:ext cx="2266089" cy="755364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F070DDE9-46A2-4D61-87F5-7389784901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294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DC6CEB-C76B-464F-99C3-0FAE72D53C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0886" y="1199792"/>
                <a:ext cx="10311251" cy="1280890"/>
              </a:xfrm>
            </p:spPr>
            <p:txBody>
              <a:bodyPr>
                <a:noAutofit/>
              </a:bodyPr>
              <a:lstStyle/>
              <a:p>
                <a:pPr marL="114300" indent="0">
                  <a:lnSpc>
                    <a:spcPct val="150000"/>
                  </a:lnSpc>
                  <a:buNone/>
                </a:pPr>
                <a:r>
                  <a:rPr lang="en-US" sz="2400" u="sng" dirty="0"/>
                  <a:t>Definition 2 (black-box test)</a:t>
                </a:r>
              </a:p>
              <a:p>
                <a:pPr marL="114300" indent="0">
                  <a:lnSpc>
                    <a:spcPct val="150000"/>
                  </a:lnSpc>
                  <a:buNone/>
                </a:pPr>
                <a:r>
                  <a:rPr lang="en-US" sz="2400" dirty="0"/>
                  <a:t>Consider any test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</m:oMath>
                </a14:m>
                <a:r>
                  <a:rPr lang="en-US" sz="2400" dirty="0"/>
                  <a:t> that takes as input an algorithm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2400" dirty="0"/>
                  <a:t>, a labeled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sz="2400" dirty="0"/>
                  <a:t>, and an unlabeled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400" dirty="0"/>
                  <a:t>, and returns a binary output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. Then, we say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</m:oMath>
                </a14:m>
                <a:r>
                  <a:rPr lang="en-US" sz="2400" dirty="0"/>
                  <a:t> is a black-box test if it can be defined in the following way: </a:t>
                </a:r>
              </a:p>
              <a:p>
                <a:pPr marL="11430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𝒴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ζ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where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𝑈𝑛𝑖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  <a:p>
                <a:pPr marL="114300" indent="0">
                  <a:lnSpc>
                    <a:spcPct val="150000"/>
                  </a:lnSpc>
                  <a:buNone/>
                </a:pPr>
                <a:r>
                  <a:rPr lang="en-US" sz="2400" dirty="0"/>
                  <a:t>In simple words, the test case is dependent only on the labeled and unlabeled datasets, the algorithm output after estimation (i.e. NN after training process), and possibly some randomizing factor.</a:t>
                </a:r>
              </a:p>
              <a:p>
                <a:pPr marL="114300" indent="0">
                  <a:lnSpc>
                    <a:spcPct val="150000"/>
                  </a:lnSpc>
                  <a:buNone/>
                </a:pPr>
                <a:endParaRPr lang="en-US" sz="2400" dirty="0"/>
              </a:p>
              <a:p>
                <a:pPr marL="114300" indent="0">
                  <a:lnSpc>
                    <a:spcPct val="150000"/>
                  </a:lnSpc>
                  <a:buNone/>
                </a:pPr>
                <a:r>
                  <a:rPr lang="en-US" sz="2400" dirty="0"/>
                  <a:t>Notice! No knowledge on the algorithm properties is required for this method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DC6CEB-C76B-464F-99C3-0FAE72D53C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0886" y="1199792"/>
                <a:ext cx="10311251" cy="1280890"/>
              </a:xfrm>
              <a:blipFill>
                <a:blip r:embed="rId2"/>
                <a:stretch>
                  <a:fillRect r="-118" b="-401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תיבת טקסט 8">
            <a:extLst>
              <a:ext uri="{FF2B5EF4-FFF2-40B4-BE49-F238E27FC236}">
                <a16:creationId xmlns:a16="http://schemas.microsoft.com/office/drawing/2014/main" id="{E45A85CC-20A6-4E26-AA12-A1EBCB81660E}"/>
              </a:ext>
            </a:extLst>
          </p:cNvPr>
          <p:cNvSpPr txBox="1"/>
          <p:nvPr/>
        </p:nvSpPr>
        <p:spPr>
          <a:xfrm>
            <a:off x="9672453" y="6037935"/>
            <a:ext cx="2393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2400" dirty="0">
                <a:solidFill>
                  <a:schemeClr val="tx2"/>
                </a:solidFill>
              </a:rPr>
              <a:t>Based on </a:t>
            </a:r>
            <a:r>
              <a:rPr lang="en-IL" sz="2400" dirty="0">
                <a:solidFill>
                  <a:schemeClr val="tx2"/>
                </a:solidFill>
              </a:rPr>
              <a:t>[</a:t>
            </a:r>
            <a:r>
              <a:rPr lang="en-US" sz="2400" dirty="0">
                <a:solidFill>
                  <a:schemeClr val="tx2"/>
                </a:solidFill>
              </a:rPr>
              <a:t>1</a:t>
            </a:r>
            <a:r>
              <a:rPr lang="en-IL" sz="2400" dirty="0">
                <a:solidFill>
                  <a:schemeClr val="tx2"/>
                </a:solidFill>
              </a:rPr>
              <a:t>]</a:t>
            </a:r>
          </a:p>
        </p:txBody>
      </p:sp>
      <p:pic>
        <p:nvPicPr>
          <p:cNvPr id="15" name="Picture 6" descr="תוצאת תמונה עבור ‪technion png‬‏">
            <a:extLst>
              <a:ext uri="{FF2B5EF4-FFF2-40B4-BE49-F238E27FC236}">
                <a16:creationId xmlns:a16="http://schemas.microsoft.com/office/drawing/2014/main" id="{3BAB69B0-22BF-40F0-8F43-9451E89D0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155757"/>
            <a:ext cx="1849647" cy="54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תמונה 5">
            <a:extLst>
              <a:ext uri="{FF2B5EF4-FFF2-40B4-BE49-F238E27FC236}">
                <a16:creationId xmlns:a16="http://schemas.microsoft.com/office/drawing/2014/main" id="{F5419040-2F05-45A8-9FDC-066E297037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34" y="107261"/>
            <a:ext cx="2266089" cy="755364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C5D42BB7-6EF3-427A-BE84-7B029C4683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573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E5CC3-CACC-498D-9627-10C4E6C2C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624110"/>
            <a:ext cx="12192000" cy="1280890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Example</a:t>
            </a:r>
            <a:endParaRPr lang="en-IL" sz="4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DC6CEB-C76B-464F-99C3-0FAE72D53C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1732449"/>
                <a:ext cx="10353762" cy="4885167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{</m:t>
                        </m:r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r>
                  <a:rPr lang="en-US" sz="2800" dirty="0"/>
                  <a:t>.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</m:d>
                  </m:oMath>
                </a14:m>
                <a:r>
                  <a:rPr lang="en-US" sz="2800" dirty="0"/>
                  <a:t> represents the largest number of copies of independent datasets with size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 we can use.</a:t>
                </a:r>
              </a:p>
              <a:p>
                <a:r>
                  <a:rPr lang="en-US" sz="2800" dirty="0"/>
                  <a:t>For k = 1,...,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</m:d>
                  </m:oMath>
                </a14:m>
                <a:r>
                  <a:rPr lang="en-US" sz="2800" dirty="0"/>
                  <a:t>, using labeled samples, construct the k-</a:t>
                </a:r>
                <a:r>
                  <a:rPr lang="en-US" sz="2800" dirty="0" err="1"/>
                  <a:t>th</a:t>
                </a:r>
                <a:r>
                  <a:rPr lang="en-US" sz="2800" dirty="0"/>
                  <a:t> dataset 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  <a:p>
                <a:pPr marL="36900" indent="0">
                  <a:buNone/>
                </a:pPr>
                <a:r>
                  <a:rPr lang="en-US" sz="2800" dirty="0"/>
                  <a:t>	with one unlabeled data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d>
                          <m:dPr>
                            <m:begChr m:val="⌊"/>
                            <m:endChr m:val="⌋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800" dirty="0"/>
                  <a:t>.</a:t>
                </a:r>
                <a:endParaRPr lang="en-IL" sz="2800" dirty="0"/>
              </a:p>
              <a:p>
                <a:r>
                  <a:rPr lang="en-US" sz="2800" dirty="0"/>
                  <a:t>Train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d>
                                  <m:d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d>
                                  <m:d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𝑘𝑛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𝑘𝑛</m:t>
                                </m:r>
                              </m:sub>
                            </m:sSub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endParaRPr lang="en-US" sz="2800" dirty="0"/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,…,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𝑘𝑛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𝑘𝑛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  <a:p>
                <a:endParaRPr lang="en-IL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DC6CEB-C76B-464F-99C3-0FAE72D53C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1732449"/>
                <a:ext cx="10353762" cy="488516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תיבת טקסט 8">
            <a:extLst>
              <a:ext uri="{FF2B5EF4-FFF2-40B4-BE49-F238E27FC236}">
                <a16:creationId xmlns:a16="http://schemas.microsoft.com/office/drawing/2014/main" id="{E45A85CC-20A6-4E26-AA12-A1EBCB81660E}"/>
              </a:ext>
            </a:extLst>
          </p:cNvPr>
          <p:cNvSpPr txBox="1"/>
          <p:nvPr/>
        </p:nvSpPr>
        <p:spPr>
          <a:xfrm>
            <a:off x="9629561" y="6239933"/>
            <a:ext cx="2393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2400" dirty="0">
                <a:solidFill>
                  <a:schemeClr val="tx2"/>
                </a:solidFill>
              </a:rPr>
              <a:t>Based on </a:t>
            </a:r>
            <a:r>
              <a:rPr lang="en-IL" sz="2400" dirty="0">
                <a:solidFill>
                  <a:schemeClr val="tx2"/>
                </a:solidFill>
              </a:rPr>
              <a:t>[</a:t>
            </a:r>
            <a:r>
              <a:rPr lang="en-US" sz="2400" dirty="0">
                <a:solidFill>
                  <a:schemeClr val="tx2"/>
                </a:solidFill>
              </a:rPr>
              <a:t>1</a:t>
            </a:r>
            <a:r>
              <a:rPr lang="en-IL" sz="2400" dirty="0">
                <a:solidFill>
                  <a:schemeClr val="tx2"/>
                </a:solidFill>
              </a:rPr>
              <a:t>]</a:t>
            </a:r>
          </a:p>
        </p:txBody>
      </p:sp>
      <p:pic>
        <p:nvPicPr>
          <p:cNvPr id="5" name="Picture 6" descr="תוצאת תמונה עבור ‪technion png‬‏">
            <a:extLst>
              <a:ext uri="{FF2B5EF4-FFF2-40B4-BE49-F238E27FC236}">
                <a16:creationId xmlns:a16="http://schemas.microsoft.com/office/drawing/2014/main" id="{B512B6F5-CF38-4596-B689-4D773AA7B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155757"/>
            <a:ext cx="1849647" cy="54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5979C627-9036-4560-9AB1-619ECBB5EC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34" y="107261"/>
            <a:ext cx="2266089" cy="75536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D2FC6-F838-47A8-B57C-553EB305BC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24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E5CC3-CACC-498D-9627-10C4E6C2C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4110"/>
            <a:ext cx="12191999" cy="1280890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Example – The Binomial Test</a:t>
            </a:r>
            <a:endParaRPr lang="en-IL" sz="4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DC6CEB-C76B-464F-99C3-0FAE72D53C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79567" y="1348723"/>
                <a:ext cx="7759336" cy="4885167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Compute 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d>
                                    <m:dPr>
                                      <m:begChr m:val="⌊"/>
                                      <m:endChr m:val="⌋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𝜅</m:t>
                                      </m:r>
                                    </m:e>
                                  </m:d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d>
                                    <m:dPr>
                                      <m:begChr m:val="⌊"/>
                                      <m:endChr m:val="⌋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𝜅</m:t>
                                      </m:r>
                                    </m:e>
                                  </m:d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Calculate test statistic 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begChr m:val="⌊"/>
                              <m:endChr m:val="⌋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</m:d>
                        </m:sup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  <a:p>
                <a:pPr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begChr m:val="⌊"/>
                        <m:endChr m:val="⌋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</m:d>
                  </m:oMath>
                </a14:m>
                <a:r>
                  <a:rPr lang="en-US" sz="2800" dirty="0"/>
                  <a:t> is the empirical proportion of: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Compare B with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𝐵𝑖𝑛𝑜𝑚𝑖𝑎𝑙</m:t>
                    </m:r>
                    <m:d>
                      <m:d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⌊"/>
                            <m:endChr m:val="⌋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en-US" sz="2800" dirty="0"/>
                  <a:t>, and if B is sufficiently small 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dirty="0"/>
                  <a:t>, otherwise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DC6CEB-C76B-464F-99C3-0FAE72D53C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9567" y="1348723"/>
                <a:ext cx="7759336" cy="4885167"/>
              </a:xfrm>
              <a:blipFill>
                <a:blip r:embed="rId2"/>
                <a:stretch>
                  <a:fillRect b="-87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תיבת טקסט 8">
            <a:extLst>
              <a:ext uri="{FF2B5EF4-FFF2-40B4-BE49-F238E27FC236}">
                <a16:creationId xmlns:a16="http://schemas.microsoft.com/office/drawing/2014/main" id="{575FB138-CB12-4412-BB30-CBD7B133A9BB}"/>
              </a:ext>
            </a:extLst>
          </p:cNvPr>
          <p:cNvSpPr txBox="1"/>
          <p:nvPr/>
        </p:nvSpPr>
        <p:spPr>
          <a:xfrm>
            <a:off x="9629561" y="6239933"/>
            <a:ext cx="2393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2400" dirty="0">
                <a:solidFill>
                  <a:schemeClr val="tx2"/>
                </a:solidFill>
              </a:rPr>
              <a:t>Based on </a:t>
            </a:r>
            <a:r>
              <a:rPr lang="en-IL" sz="2400" dirty="0">
                <a:solidFill>
                  <a:schemeClr val="tx2"/>
                </a:solidFill>
              </a:rPr>
              <a:t>[</a:t>
            </a:r>
            <a:r>
              <a:rPr lang="en-US" sz="2400" dirty="0">
                <a:solidFill>
                  <a:schemeClr val="tx2"/>
                </a:solidFill>
              </a:rPr>
              <a:t>1</a:t>
            </a:r>
            <a:r>
              <a:rPr lang="en-IL" sz="2400" dirty="0">
                <a:solidFill>
                  <a:schemeClr val="tx2"/>
                </a:solidFill>
              </a:rPr>
              <a:t>]</a:t>
            </a:r>
          </a:p>
        </p:txBody>
      </p:sp>
      <p:pic>
        <p:nvPicPr>
          <p:cNvPr id="5" name="Picture 6" descr="תוצאת תמונה עבור ‪technion png‬‏">
            <a:extLst>
              <a:ext uri="{FF2B5EF4-FFF2-40B4-BE49-F238E27FC236}">
                <a16:creationId xmlns:a16="http://schemas.microsoft.com/office/drawing/2014/main" id="{FF429BB3-53F7-4A77-A970-747F0438A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155757"/>
            <a:ext cx="1849647" cy="54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DEA13214-39DB-4C01-A20F-5DDAE0EFCF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34" y="107261"/>
            <a:ext cx="2266089" cy="75536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0C2F0A-FC52-4B52-A853-8E4F5F9577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723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C458CE6-01D8-764F-7232-0E73AA34E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35776"/>
            <a:ext cx="12191999" cy="799161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Estimating</a:t>
            </a:r>
            <a:br>
              <a:rPr lang="en-US" sz="4400" dirty="0"/>
            </a:br>
            <a:r>
              <a:rPr lang="en-IL" sz="4400" dirty="0">
                <a:solidFill>
                  <a:schemeClr val="tx1"/>
                </a:solidFill>
              </a:rPr>
              <a:t>I</a:t>
            </a:r>
            <a:r>
              <a:rPr lang="en-IL" sz="4400" dirty="0"/>
              <a:t>ntra</a:t>
            </a:r>
            <a:r>
              <a:rPr lang="en-US" sz="4400" dirty="0">
                <a:solidFill>
                  <a:schemeClr val="tx1"/>
                </a:solidFill>
              </a:rPr>
              <a:t>V</a:t>
            </a:r>
            <a:r>
              <a:rPr lang="en-IL" sz="4400" dirty="0" err="1"/>
              <a:t>oxel</a:t>
            </a:r>
            <a:r>
              <a:rPr lang="en-US" sz="4400" dirty="0"/>
              <a:t> </a:t>
            </a:r>
            <a:r>
              <a:rPr lang="en-IL" sz="4400" dirty="0">
                <a:solidFill>
                  <a:schemeClr val="tx1"/>
                </a:solidFill>
              </a:rPr>
              <a:t>I</a:t>
            </a:r>
            <a:r>
              <a:rPr lang="en-IL" sz="4400" dirty="0"/>
              <a:t>ncoherent </a:t>
            </a:r>
            <a:r>
              <a:rPr lang="en-IL" sz="4400" dirty="0">
                <a:solidFill>
                  <a:schemeClr val="tx1"/>
                </a:solidFill>
              </a:rPr>
              <a:t>M</a:t>
            </a:r>
            <a:r>
              <a:rPr lang="en-IL" sz="4400" dirty="0"/>
              <a:t>otion (</a:t>
            </a:r>
            <a:r>
              <a:rPr lang="en-IL" sz="4400" dirty="0">
                <a:solidFill>
                  <a:schemeClr val="tx1"/>
                </a:solidFill>
              </a:rPr>
              <a:t>IVIM</a:t>
            </a:r>
            <a:r>
              <a:rPr lang="en-IL" sz="4400" dirty="0"/>
              <a:t>)</a:t>
            </a:r>
            <a:endParaRPr lang="en-IL" sz="4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DF3AACA1-C52A-303A-05BD-6DC93751D5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2363" y="1753386"/>
                <a:ext cx="11007273" cy="4603587"/>
              </a:xfrm>
            </p:spPr>
            <p:txBody>
              <a:bodyPr>
                <a:normAutofit/>
              </a:bodyPr>
              <a:lstStyle/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IL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L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sSub>
                            <m:sSubPr>
                              <m:ctrlPr>
                                <a:rPr lang="en-IL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L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L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IL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L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L" sz="28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IL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p>
                        <m:sSupPr>
                          <m:ctrlPr>
                            <a:rPr lang="en-IL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L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IL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L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  <m:sSub>
                            <m:sSubPr>
                              <m:ctrlPr>
                                <a:rPr lang="en-IL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L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IL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sup>
                      </m:sSup>
                      <m:r>
                        <a:rPr lang="en-IL" sz="28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L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L" sz="28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L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L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L" sz="2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IL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IL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L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IL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L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  <m:sSub>
                            <m:sSubPr>
                              <m:ctrlPr>
                                <a:rPr lang="en-IL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L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IL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800" dirty="0"/>
              </a:p>
              <a:p>
                <a:pPr marL="36900" indent="0">
                  <a:buNone/>
                </a:pPr>
                <a:endParaRPr lang="en-IL" sz="2800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DF3AACA1-C52A-303A-05BD-6DC93751D5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2363" y="1753386"/>
                <a:ext cx="11007273" cy="460358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תיבת טקסט 8">
            <a:extLst>
              <a:ext uri="{FF2B5EF4-FFF2-40B4-BE49-F238E27FC236}">
                <a16:creationId xmlns:a16="http://schemas.microsoft.com/office/drawing/2014/main" id="{C931B5F0-9031-3F9E-4991-A552B38587FB}"/>
              </a:ext>
            </a:extLst>
          </p:cNvPr>
          <p:cNvSpPr txBox="1"/>
          <p:nvPr/>
        </p:nvSpPr>
        <p:spPr>
          <a:xfrm>
            <a:off x="9629561" y="6239933"/>
            <a:ext cx="2393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2400" dirty="0">
                <a:solidFill>
                  <a:schemeClr val="tx2"/>
                </a:solidFill>
              </a:rPr>
              <a:t>Based on </a:t>
            </a:r>
            <a:r>
              <a:rPr lang="en-IL" sz="2400" dirty="0">
                <a:solidFill>
                  <a:schemeClr val="tx2"/>
                </a:solidFill>
              </a:rPr>
              <a:t>[2]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8C1424-D184-40A2-AA7F-B6297C5305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62" t="2667" r="5467" b="4123"/>
          <a:stretch/>
        </p:blipFill>
        <p:spPr>
          <a:xfrm>
            <a:off x="2491953" y="2460396"/>
            <a:ext cx="7197446" cy="3896577"/>
          </a:xfrm>
          <a:prstGeom prst="rect">
            <a:avLst/>
          </a:prstGeom>
        </p:spPr>
      </p:pic>
      <p:pic>
        <p:nvPicPr>
          <p:cNvPr id="6" name="Picture 6" descr="תוצאת תמונה עבור ‪technion png‬‏">
            <a:extLst>
              <a:ext uri="{FF2B5EF4-FFF2-40B4-BE49-F238E27FC236}">
                <a16:creationId xmlns:a16="http://schemas.microsoft.com/office/drawing/2014/main" id="{BAC942E8-290F-42B0-A1B6-C427ACE13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155757"/>
            <a:ext cx="1849647" cy="54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תמונה 5">
            <a:extLst>
              <a:ext uri="{FF2B5EF4-FFF2-40B4-BE49-F238E27FC236}">
                <a16:creationId xmlns:a16="http://schemas.microsoft.com/office/drawing/2014/main" id="{7BB902FA-5A58-4C18-81BD-4CCB8D71CF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34" y="107261"/>
            <a:ext cx="2266089" cy="755364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36F8647-CF24-4482-9DC6-07022990AD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39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C458CE6-01D8-764F-7232-0E73AA34E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01404"/>
            <a:ext cx="12191999" cy="799161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IVIM Estimation Reliability</a:t>
            </a:r>
            <a:endParaRPr lang="en-IL" sz="4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DF3AACA1-C52A-303A-05BD-6DC93751D5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2363" y="1753386"/>
                <a:ext cx="11007273" cy="4603587"/>
              </a:xfrm>
            </p:spPr>
            <p:txBody>
              <a:bodyPr>
                <a:normAutofit/>
              </a:bodyPr>
              <a:lstStyle/>
              <a:p>
                <a:pPr marL="4941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L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2800" dirty="0"/>
                  <a:t> – Deep neural network for our regression framework.</a:t>
                </a:r>
              </a:p>
              <a:p>
                <a:pPr marL="4941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800" dirty="0"/>
                  <a:t> - The IVIM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800" dirty="0"/>
                  <a:t>) estimation after fitting.</a:t>
                </a:r>
              </a:p>
              <a:p>
                <a:pPr marL="36900" indent="0">
                  <a:buNone/>
                </a:pPr>
                <a:endParaRPr lang="en-US" sz="2800" dirty="0"/>
              </a:p>
              <a:p>
                <a:pPr marL="36900" indent="0">
                  <a:buNone/>
                </a:pPr>
                <a:r>
                  <a:rPr lang="en-US" sz="2800" dirty="0"/>
                  <a:t>We intend to apply the paper </a:t>
                </a:r>
                <a:r>
                  <a:rPr lang="en-US" sz="2800" b="1" dirty="0"/>
                  <a:t>“binomial test” </a:t>
                </a:r>
                <a:r>
                  <a:rPr lang="en-US" sz="2800" dirty="0"/>
                  <a:t>framework</a:t>
                </a:r>
                <a:r>
                  <a:rPr lang="en-US" sz="2800" b="1" dirty="0"/>
                  <a:t> </a:t>
                </a:r>
                <a:r>
                  <a:rPr lang="en-US" sz="2800" dirty="0"/>
                  <a:t>in order to examine the </a:t>
                </a:r>
                <a:r>
                  <a:rPr lang="en-US" sz="2800" b="1" dirty="0"/>
                  <a:t>IVIM estimation stability</a:t>
                </a:r>
                <a:r>
                  <a:rPr lang="en-US" sz="2800" dirty="0"/>
                  <a:t>.</a:t>
                </a:r>
              </a:p>
              <a:p>
                <a:pPr marL="36900" indent="0">
                  <a:buNone/>
                </a:pPr>
                <a:r>
                  <a:rPr lang="en-US" sz="2800" dirty="0"/>
                  <a:t>Additionally, we plan to make use of the </a:t>
                </a:r>
                <a:r>
                  <a:rPr lang="en-US" sz="2800" b="1" dirty="0"/>
                  <a:t>split-conformal prediction </a:t>
                </a:r>
                <a:r>
                  <a:rPr lang="en-US" sz="2800" dirty="0"/>
                  <a:t>method on the coverage of our dMRI estimation task.</a:t>
                </a:r>
              </a:p>
              <a:p>
                <a:pPr marL="494100" indent="-457200">
                  <a:buFont typeface="Arial" panose="020B0604020202020204" pitchFamily="34" charset="0"/>
                  <a:buChar char="•"/>
                </a:pPr>
                <a:endParaRPr lang="en-IL" sz="2800" dirty="0"/>
              </a:p>
            </p:txBody>
          </p:sp>
        </mc:Choice>
        <mc:Fallback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DF3AACA1-C52A-303A-05BD-6DC93751D5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2363" y="1753386"/>
                <a:ext cx="11007273" cy="4603587"/>
              </a:xfrm>
              <a:blipFill>
                <a:blip r:embed="rId2"/>
                <a:stretch>
                  <a:fillRect l="-775" r="-193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תיבת טקסט 8">
            <a:extLst>
              <a:ext uri="{FF2B5EF4-FFF2-40B4-BE49-F238E27FC236}">
                <a16:creationId xmlns:a16="http://schemas.microsoft.com/office/drawing/2014/main" id="{C931B5F0-9031-3F9E-4991-A552B38587FB}"/>
              </a:ext>
            </a:extLst>
          </p:cNvPr>
          <p:cNvSpPr txBox="1"/>
          <p:nvPr/>
        </p:nvSpPr>
        <p:spPr>
          <a:xfrm>
            <a:off x="9629561" y="6239933"/>
            <a:ext cx="2393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2400" dirty="0">
                <a:solidFill>
                  <a:schemeClr val="tx2"/>
                </a:solidFill>
              </a:rPr>
              <a:t>Based on </a:t>
            </a:r>
            <a:r>
              <a:rPr lang="en-IL" sz="2400" dirty="0">
                <a:solidFill>
                  <a:schemeClr val="tx2"/>
                </a:solidFill>
              </a:rPr>
              <a:t>[2]</a:t>
            </a:r>
          </a:p>
        </p:txBody>
      </p:sp>
      <p:pic>
        <p:nvPicPr>
          <p:cNvPr id="6" name="Picture 6" descr="תוצאת תמונה עבור ‪technion png‬‏">
            <a:extLst>
              <a:ext uri="{FF2B5EF4-FFF2-40B4-BE49-F238E27FC236}">
                <a16:creationId xmlns:a16="http://schemas.microsoft.com/office/drawing/2014/main" id="{BAC942E8-290F-42B0-A1B6-C427ACE13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155757"/>
            <a:ext cx="1849647" cy="54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תמונה 5">
            <a:extLst>
              <a:ext uri="{FF2B5EF4-FFF2-40B4-BE49-F238E27FC236}">
                <a16:creationId xmlns:a16="http://schemas.microsoft.com/office/drawing/2014/main" id="{7BB902FA-5A58-4C18-81BD-4CCB8D71CF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34" y="107261"/>
            <a:ext cx="2266089" cy="755364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36F8647-CF24-4482-9DC6-07022990AD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9428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rgbClr val="000000"/>
      </a:dk1>
      <a:lt1>
        <a:srgbClr val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1789</TotalTime>
  <Words>883</Words>
  <Application>Microsoft Office PowerPoint</Application>
  <PresentationFormat>Widescreen</PresentationFormat>
  <Paragraphs>92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Noto Sans Symbols</vt:lpstr>
      <vt:lpstr>David</vt:lpstr>
      <vt:lpstr>Century Gothic</vt:lpstr>
      <vt:lpstr>Times New Roman</vt:lpstr>
      <vt:lpstr>Garamond</vt:lpstr>
      <vt:lpstr>Cambria Math</vt:lpstr>
      <vt:lpstr>Wisp</vt:lpstr>
      <vt:lpstr>“Black-box Tests for Algorithmic Stability” Regression &amp; Coverage Stability Implemented on IVIM </vt:lpstr>
      <vt:lpstr>DNNs Robustness</vt:lpstr>
      <vt:lpstr>Paper Abstract </vt:lpstr>
      <vt:lpstr>Definition 1 : (ϵ,δ) Stability: </vt:lpstr>
      <vt:lpstr>PowerPoint Presentation</vt:lpstr>
      <vt:lpstr>Example</vt:lpstr>
      <vt:lpstr>Example – The Binomial Test</vt:lpstr>
      <vt:lpstr>Estimating IntraVoxel Incoherent Motion (IVIM)</vt:lpstr>
      <vt:lpstr>IVIM Estimation Reliability</vt:lpstr>
      <vt:lpstr>IVIM - Coverage Stability</vt:lpstr>
      <vt:lpstr>References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and Improving Deep Learning Through Adversarial Robustness  Implemented via Medical Imaging</dc:title>
  <dc:creator>Oded Eini</dc:creator>
  <cp:lastModifiedBy>ShiraR</cp:lastModifiedBy>
  <cp:revision>71</cp:revision>
  <dcterms:created xsi:type="dcterms:W3CDTF">2019-05-01T10:38:16Z</dcterms:created>
  <dcterms:modified xsi:type="dcterms:W3CDTF">2023-07-03T19:51:40Z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0x010100AE58E4B6D0474949BA9862933E764485</vt:lpwstr>
  </property>
</Properties>
</file>